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Nunito SemiBold"/>
      <p:regular r:id="rId26"/>
      <p:bold r:id="rId27"/>
      <p:italic r:id="rId28"/>
      <p:boldItalic r:id="rId29"/>
    </p:embeddedFon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26F96C-79E7-4B43-9B65-565CF4E1E9DE}">
  <a:tblStyle styleId="{0A26F96C-79E7-4B43-9B65-565CF4E1E9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emiBold-regular.fntdata"/><Relationship Id="rId25" Type="http://schemas.openxmlformats.org/officeDocument/2006/relationships/slide" Target="slides/slide20.xml"/><Relationship Id="rId28" Type="http://schemas.openxmlformats.org/officeDocument/2006/relationships/font" Target="fonts/NunitoSemiBold-italic.fntdata"/><Relationship Id="rId27" Type="http://schemas.openxmlformats.org/officeDocument/2006/relationships/font" Target="fonts/Nunito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emi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2e27111c6_2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d2e27111c6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2e27111c6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gd2e27111c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2e27111c6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 name="Google Shape;247;gd2e27111c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2e27111c6_2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 name="Google Shape;255;gd2e27111c6_2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d2e27111c6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gd2e27111c6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2e27111c6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gd2e27111c6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2e27111c6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gd2e27111c6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2e27111c6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 name="Google Shape;289;gd2e27111c6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2e27111c6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2e27111c6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 name="Google Shape;299;gd2e27111c6_0_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2e27111c6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2e27111c6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8" name="Google Shape;308;gd2e27111c6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6" name="Google Shape;31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2e27111c6_2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d2e27111c6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2e27111c6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d2e27111c6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2e27111c6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d2e27111c6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2e27111c6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d2e27111c6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31793cb2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d31793cb2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2e27111c6_2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d2e27111c6_2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2e27111c6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d2e27111c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hyperlink" Target="https://docs.google.com/spreadsheets/d/1IEi744SgqHwtt-D87-srPRxpEt2ZAiXA0fp1adRlgZ4/edit#gid=6949984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hyperlink" Target="https://docs.google.com/spreadsheets/d/1Sw3nZCJ4KAULN8R3PZmaQ3Zild4XCgVdbdNvAD42rw0/edit#gid=679273915"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https://docs.google.com/spreadsheets/d/1Sw3nZCJ4KAULN8R3PZmaQ3Zild4XCgVdbdNvAD42rw0/edit#gid=679273915"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hyperlink" Target="https://docs.google.com/spreadsheets/d/1Sw3nZCJ4KAULN8R3PZmaQ3Zild4XCgVdbdNvAD42rw0/edit#gid=679273915"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spreadsheets/d/1Sw3nZCJ4KAULN8R3PZmaQ3Zild4XCgVdbdNvAD42rw0/edit#gid=679273915"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Freshdesk Migration</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Stakeholder Brief</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4" name="Google Shape;234;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Approach</a:t>
            </a:r>
            <a:endParaRPr/>
          </a:p>
        </p:txBody>
      </p:sp>
      <p:sp>
        <p:nvSpPr>
          <p:cNvPr id="235" name="Google Shape;235;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36" name="Google Shape;236;p28"/>
          <p:cNvGraphicFramePr/>
          <p:nvPr/>
        </p:nvGraphicFramePr>
        <p:xfrm>
          <a:off x="952500" y="1205450"/>
          <a:ext cx="3000000" cy="3000000"/>
        </p:xfrm>
        <a:graphic>
          <a:graphicData uri="http://schemas.openxmlformats.org/drawingml/2006/table">
            <a:tbl>
              <a:tblPr>
                <a:noFill/>
                <a:tableStyleId>{0A26F96C-79E7-4B43-9B65-565CF4E1E9DE}</a:tableStyleId>
              </a:tblPr>
              <a:tblGrid>
                <a:gridCol w="3429000"/>
                <a:gridCol w="4420075"/>
                <a:gridCol w="2437925"/>
              </a:tblGrid>
              <a:tr h="340650">
                <a:tc>
                  <a:txBody>
                    <a:bodyPr/>
                    <a:lstStyle/>
                    <a:p>
                      <a:pPr indent="0" lvl="0" marL="0" rtl="0" algn="l">
                        <a:spcBef>
                          <a:spcPts val="0"/>
                        </a:spcBef>
                        <a:spcAft>
                          <a:spcPts val="0"/>
                        </a:spcAft>
                        <a:buNone/>
                      </a:pPr>
                      <a:r>
                        <a:rPr b="1" lang="en-US" sz="1500">
                          <a:solidFill>
                            <a:schemeClr val="dk1"/>
                          </a:solidFill>
                          <a:latin typeface="Nunito"/>
                          <a:ea typeface="Nunito"/>
                          <a:cs typeface="Nunito"/>
                          <a:sym typeface="Nunito"/>
                        </a:rPr>
                        <a:t>ITEM</a:t>
                      </a:r>
                      <a:endParaRPr b="1"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500">
                          <a:solidFill>
                            <a:schemeClr val="dk1"/>
                          </a:solidFill>
                          <a:latin typeface="Nunito"/>
                          <a:ea typeface="Nunito"/>
                          <a:cs typeface="Nunito"/>
                          <a:sym typeface="Nunito"/>
                        </a:rPr>
                        <a:t>DETAILS</a:t>
                      </a:r>
                      <a:endParaRPr b="1"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500">
                          <a:solidFill>
                            <a:schemeClr val="dk1"/>
                          </a:solidFill>
                          <a:latin typeface="Nunito"/>
                          <a:ea typeface="Nunito"/>
                          <a:cs typeface="Nunito"/>
                          <a:sym typeface="Nunito"/>
                        </a:rPr>
                        <a:t>STATUS</a:t>
                      </a:r>
                      <a:endParaRPr b="1" sz="15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Freshdesk preliminary testing &amp; Zendesk comparison</a:t>
                      </a:r>
                      <a:endParaRPr sz="1500">
                        <a:solidFill>
                          <a:schemeClr val="dk1"/>
                        </a:solidFill>
                        <a:latin typeface="Nunito"/>
                        <a:ea typeface="Nunito"/>
                        <a:cs typeface="Nunito"/>
                        <a:sym typeface="Nunito"/>
                      </a:endParaRPr>
                    </a:p>
                  </a:txBody>
                  <a:tcPr marT="91425" marB="91425" marR="91425" marL="91425"/>
                </a:tc>
                <a:tc>
                  <a:txBody>
                    <a:bodyPr/>
                    <a:lstStyle/>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Set up demo accounts</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Compare Freshdesk and Zendesk platform features</a:t>
                      </a:r>
                      <a:endParaRPr sz="13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COMPLETE</a:t>
                      </a:r>
                      <a:endParaRPr sz="1500">
                        <a:solidFill>
                          <a:schemeClr val="dk1"/>
                        </a:solidFill>
                        <a:latin typeface="Nunito"/>
                        <a:ea typeface="Nunito"/>
                        <a:cs typeface="Nunito"/>
                        <a:sym typeface="Nunito"/>
                      </a:endParaRPr>
                    </a:p>
                  </a:txBody>
                  <a:tcPr marT="91425" marB="91425" marR="91425" marL="91425">
                    <a:solidFill>
                      <a:srgbClr val="00FF00"/>
                    </a:solidFill>
                  </a:tcPr>
                </a:tc>
              </a:tr>
              <a:tr h="381000">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Freshdesk setup/configuration</a:t>
                      </a:r>
                      <a:endParaRPr sz="15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Setup customer form fields</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Setup ticket form fields</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Setup automations in Freshdesk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Setup triggers in Freshdesk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Setup macros in Freshdesk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Setup SLAs in Freshdesk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Setup refined CC tags in Freshdesk</a:t>
                      </a:r>
                      <a:endParaRPr sz="13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COMPLETE</a:t>
                      </a:r>
                      <a:endParaRPr sz="15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00FF00"/>
                    </a:solidFill>
                  </a:tcPr>
                </a:tc>
              </a:tr>
              <a:tr h="381000">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Freshdesk migration preps</a:t>
                      </a:r>
                      <a:endParaRPr sz="15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Conduct Freshdesk CC stakeholders brief</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Reset Freshdesk to remove test data</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Migrate all customer data from KC to Freshdesk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Create CC agents user accounts in Freshdesk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Develop Freshdesk training manual</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Train CC test agents in Freshdesk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Set up daily Freshdesk reports</a:t>
                      </a:r>
                      <a:endParaRPr sz="13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IN PROGRESS</a:t>
                      </a:r>
                      <a:endParaRPr sz="15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2" name="Google Shape;242;p2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Approach</a:t>
            </a:r>
            <a:endParaRPr/>
          </a:p>
        </p:txBody>
      </p:sp>
      <p:sp>
        <p:nvSpPr>
          <p:cNvPr id="243" name="Google Shape;243;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44" name="Google Shape;244;p29"/>
          <p:cNvGraphicFramePr/>
          <p:nvPr/>
        </p:nvGraphicFramePr>
        <p:xfrm>
          <a:off x="952500" y="1524000"/>
          <a:ext cx="3000000" cy="3000000"/>
        </p:xfrm>
        <a:graphic>
          <a:graphicData uri="http://schemas.openxmlformats.org/drawingml/2006/table">
            <a:tbl>
              <a:tblPr>
                <a:noFill/>
                <a:tableStyleId>{0A26F96C-79E7-4B43-9B65-565CF4E1E9DE}</a:tableStyleId>
              </a:tblPr>
              <a:tblGrid>
                <a:gridCol w="3429000"/>
                <a:gridCol w="4588225"/>
                <a:gridCol w="2269775"/>
              </a:tblGrid>
              <a:tr h="381000">
                <a:tc>
                  <a:txBody>
                    <a:bodyPr/>
                    <a:lstStyle/>
                    <a:p>
                      <a:pPr indent="0" lvl="0" marL="0" rtl="0" algn="l">
                        <a:spcBef>
                          <a:spcPts val="0"/>
                        </a:spcBef>
                        <a:spcAft>
                          <a:spcPts val="0"/>
                        </a:spcAft>
                        <a:buNone/>
                      </a:pPr>
                      <a:r>
                        <a:rPr b="1" lang="en-US" sz="1500">
                          <a:solidFill>
                            <a:schemeClr val="dk1"/>
                          </a:solidFill>
                          <a:latin typeface="Nunito"/>
                          <a:ea typeface="Nunito"/>
                          <a:cs typeface="Nunito"/>
                          <a:sym typeface="Nunito"/>
                        </a:rPr>
                        <a:t>ITEM</a:t>
                      </a:r>
                      <a:endParaRPr b="1" sz="15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500">
                          <a:solidFill>
                            <a:schemeClr val="dk1"/>
                          </a:solidFill>
                          <a:latin typeface="Nunito"/>
                          <a:ea typeface="Nunito"/>
                          <a:cs typeface="Nunito"/>
                          <a:sym typeface="Nunito"/>
                        </a:rPr>
                        <a:t>DESCRIPTION</a:t>
                      </a:r>
                      <a:endParaRPr b="1" sz="15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500">
                          <a:solidFill>
                            <a:schemeClr val="dk1"/>
                          </a:solidFill>
                          <a:latin typeface="Nunito"/>
                          <a:ea typeface="Nunito"/>
                          <a:cs typeface="Nunito"/>
                          <a:sym typeface="Nunito"/>
                        </a:rPr>
                        <a:t>STATUS</a:t>
                      </a:r>
                      <a:endParaRPr b="1" sz="15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Freshdesk migration</a:t>
                      </a:r>
                      <a:endParaRPr sz="1500">
                        <a:solidFill>
                          <a:schemeClr val="dk1"/>
                        </a:solidFill>
                        <a:latin typeface="Nunito"/>
                        <a:ea typeface="Nunito"/>
                        <a:cs typeface="Nunito"/>
                        <a:sym typeface="Nunito"/>
                      </a:endParaRPr>
                    </a:p>
                    <a:p>
                      <a:pPr indent="0" lvl="0" marL="0" rtl="0" algn="l">
                        <a:spcBef>
                          <a:spcPts val="0"/>
                        </a:spcBef>
                        <a:spcAft>
                          <a:spcPts val="0"/>
                        </a:spcAft>
                        <a:buNone/>
                      </a:pPr>
                      <a:r>
                        <a:t/>
                      </a:r>
                      <a:endParaRPr sz="15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Migrate the Zendesk WhatsApp channel to Freshdesk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Migrate the Zendesk SMS channel to Freshdesk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Migrate the Zendesk Call channel to Freshdesk</a:t>
                      </a:r>
                      <a:endParaRPr sz="13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NOT STARTED</a:t>
                      </a:r>
                      <a:endParaRPr sz="15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r>
              <a:tr h="381000">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Post migration</a:t>
                      </a:r>
                      <a:endParaRPr sz="15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Train remaining CC agents in Freshdesk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Migrate all CC agents to Freshdesk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Assign caretaker agents to close remaining Zendesk tickets or Jira issues</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Decommission Zendesk</a:t>
                      </a:r>
                      <a:endParaRPr sz="1300">
                        <a:solidFill>
                          <a:schemeClr val="dk1"/>
                        </a:solidFill>
                        <a:latin typeface="Nunito"/>
                        <a:ea typeface="Nunito"/>
                        <a:cs typeface="Nunito"/>
                        <a:sym typeface="Nunito"/>
                      </a:endParaRPr>
                    </a:p>
                    <a:p>
                      <a:pPr indent="-311150" lvl="0" marL="457200" rtl="0" algn="l">
                        <a:spcBef>
                          <a:spcPts val="0"/>
                        </a:spcBef>
                        <a:spcAft>
                          <a:spcPts val="0"/>
                        </a:spcAft>
                        <a:buClr>
                          <a:schemeClr val="dk1"/>
                        </a:buClr>
                        <a:buSzPts val="1300"/>
                        <a:buFont typeface="Nunito"/>
                        <a:buChar char="●"/>
                      </a:pPr>
                      <a:r>
                        <a:rPr lang="en-US" sz="1300">
                          <a:solidFill>
                            <a:schemeClr val="dk1"/>
                          </a:solidFill>
                          <a:latin typeface="Nunito"/>
                          <a:ea typeface="Nunito"/>
                          <a:cs typeface="Nunito"/>
                          <a:sym typeface="Nunito"/>
                        </a:rPr>
                        <a:t>Setup reports in Freshdesk</a:t>
                      </a:r>
                      <a:endParaRPr sz="1300">
                        <a:solidFill>
                          <a:schemeClr val="dk1"/>
                        </a:solidFill>
                        <a:latin typeface="Nunito"/>
                        <a:ea typeface="Nunito"/>
                        <a:cs typeface="Nunito"/>
                        <a:sym typeface="Nunito"/>
                      </a:endParaRPr>
                    </a:p>
                    <a:p>
                      <a:pPr indent="-228600" lvl="0" marL="457200" rtl="0" algn="l">
                        <a:spcBef>
                          <a:spcPts val="0"/>
                        </a:spcBef>
                        <a:spcAft>
                          <a:spcPts val="0"/>
                        </a:spcAft>
                        <a:buNone/>
                      </a:pPr>
                      <a:r>
                        <a:t/>
                      </a:r>
                      <a:endParaRPr sz="13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NOT STARTED</a:t>
                      </a:r>
                      <a:endParaRPr sz="15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CCCCCC"/>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0" name="Google Shape;250;p3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Not </a:t>
            </a:r>
            <a:r>
              <a:rPr lang="en-US"/>
              <a:t>Importing Historical </a:t>
            </a:r>
            <a:r>
              <a:rPr lang="en-US"/>
              <a:t>Data (</a:t>
            </a:r>
            <a:r>
              <a:rPr lang="en-US"/>
              <a:t>Rationale)</a:t>
            </a:r>
            <a:endParaRPr/>
          </a:p>
        </p:txBody>
      </p:sp>
      <p:sp>
        <p:nvSpPr>
          <p:cNvPr id="251" name="Google Shape;251;p30"/>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500"/>
              <a:t>Historical data is defined as ticket data collected within the Zendesk platform and include:</a:t>
            </a:r>
            <a:endParaRPr sz="1500"/>
          </a:p>
          <a:p>
            <a:pPr indent="-323850" lvl="0" marL="457200" rtl="0" algn="l">
              <a:lnSpc>
                <a:spcPct val="120000"/>
              </a:lnSpc>
              <a:spcBef>
                <a:spcPts val="0"/>
              </a:spcBef>
              <a:spcAft>
                <a:spcPts val="0"/>
              </a:spcAft>
              <a:buSzPts val="1500"/>
              <a:buAutoNum type="arabicPeriod"/>
            </a:pPr>
            <a:r>
              <a:rPr lang="en-US" sz="1500"/>
              <a:t>Support tickets (Resolved</a:t>
            </a:r>
            <a:r>
              <a:rPr lang="en-US" sz="1500"/>
              <a:t>/Active</a:t>
            </a:r>
            <a:r>
              <a:rPr lang="en-US" sz="1500"/>
              <a:t>)</a:t>
            </a:r>
            <a:endParaRPr sz="1500"/>
          </a:p>
          <a:p>
            <a:pPr indent="-323850" lvl="0" marL="457200" rtl="0" algn="l">
              <a:lnSpc>
                <a:spcPct val="120000"/>
              </a:lnSpc>
              <a:spcBef>
                <a:spcPts val="0"/>
              </a:spcBef>
              <a:spcAft>
                <a:spcPts val="0"/>
              </a:spcAft>
              <a:buSzPts val="1500"/>
              <a:buAutoNum type="arabicPeriod"/>
            </a:pPr>
            <a:r>
              <a:rPr lang="en-US" sz="1500"/>
              <a:t>CC agents (</a:t>
            </a:r>
            <a:r>
              <a:rPr lang="en-US" sz="1500"/>
              <a:t>Inactive/Active)</a:t>
            </a:r>
            <a:endParaRPr sz="1500"/>
          </a:p>
          <a:p>
            <a:pPr indent="-323850" lvl="0" marL="457200" rtl="0" algn="l">
              <a:lnSpc>
                <a:spcPct val="120000"/>
              </a:lnSpc>
              <a:spcBef>
                <a:spcPts val="0"/>
              </a:spcBef>
              <a:spcAft>
                <a:spcPts val="0"/>
              </a:spcAft>
              <a:buSzPts val="1500"/>
              <a:buAutoNum type="arabicPeriod"/>
            </a:pPr>
            <a:r>
              <a:rPr lang="en-US" sz="1500"/>
              <a:t>KOKO Customers (Registered/Unregistered)</a:t>
            </a:r>
            <a:endParaRPr sz="1500"/>
          </a:p>
          <a:p>
            <a:pPr indent="0" lvl="0" marL="0" rtl="0" algn="l">
              <a:lnSpc>
                <a:spcPct val="120000"/>
              </a:lnSpc>
              <a:spcBef>
                <a:spcPts val="0"/>
              </a:spcBef>
              <a:spcAft>
                <a:spcPts val="0"/>
              </a:spcAft>
              <a:buNone/>
            </a:pPr>
            <a:r>
              <a:t/>
            </a:r>
            <a:endParaRPr sz="1500"/>
          </a:p>
          <a:p>
            <a:pPr indent="0" lvl="0" marL="0" rtl="0" algn="l">
              <a:lnSpc>
                <a:spcPct val="120000"/>
              </a:lnSpc>
              <a:spcBef>
                <a:spcPts val="0"/>
              </a:spcBef>
              <a:spcAft>
                <a:spcPts val="0"/>
              </a:spcAft>
              <a:buNone/>
            </a:pPr>
            <a:r>
              <a:rPr lang="en-US" sz="1500"/>
              <a:t>Several issues can be faced when handling historical data:</a:t>
            </a:r>
            <a:endParaRPr sz="1500"/>
          </a:p>
          <a:p>
            <a:pPr indent="-323850" lvl="0" marL="457200" rtl="0" algn="l">
              <a:lnSpc>
                <a:spcPct val="120000"/>
              </a:lnSpc>
              <a:spcBef>
                <a:spcPts val="0"/>
              </a:spcBef>
              <a:spcAft>
                <a:spcPts val="0"/>
              </a:spcAft>
              <a:buSzPts val="1500"/>
              <a:buAutoNum type="arabicPeriod"/>
            </a:pPr>
            <a:r>
              <a:rPr lang="en-US" sz="1500"/>
              <a:t>A huge number of tickets are orphaned (not linked to active CC agents)</a:t>
            </a:r>
            <a:endParaRPr sz="1500"/>
          </a:p>
          <a:p>
            <a:pPr indent="-323850" lvl="0" marL="457200" rtl="0" algn="l">
              <a:lnSpc>
                <a:spcPct val="120000"/>
              </a:lnSpc>
              <a:spcBef>
                <a:spcPts val="0"/>
              </a:spcBef>
              <a:spcAft>
                <a:spcPts val="0"/>
              </a:spcAft>
              <a:buSzPts val="1500"/>
              <a:buAutoNum type="arabicPeriod"/>
            </a:pPr>
            <a:r>
              <a:rPr lang="en-US" sz="1500"/>
              <a:t>Many CC agents are no longer employees/active Zendesk users</a:t>
            </a:r>
            <a:endParaRPr sz="1500"/>
          </a:p>
          <a:p>
            <a:pPr indent="-323850" lvl="0" marL="457200" rtl="0" algn="l">
              <a:lnSpc>
                <a:spcPct val="120000"/>
              </a:lnSpc>
              <a:spcBef>
                <a:spcPts val="0"/>
              </a:spcBef>
              <a:spcAft>
                <a:spcPts val="0"/>
              </a:spcAft>
              <a:buSzPts val="1500"/>
              <a:buAutoNum type="arabicPeriod"/>
            </a:pPr>
            <a:r>
              <a:rPr lang="en-US" sz="1500"/>
              <a:t>Several customers within Zendesk are not registered customers</a:t>
            </a:r>
            <a:endParaRPr sz="1500"/>
          </a:p>
          <a:p>
            <a:pPr indent="-323850" lvl="0" marL="457200" rtl="0" algn="l">
              <a:lnSpc>
                <a:spcPct val="120000"/>
              </a:lnSpc>
              <a:spcBef>
                <a:spcPts val="0"/>
              </a:spcBef>
              <a:spcAft>
                <a:spcPts val="0"/>
              </a:spcAft>
              <a:buSzPts val="1500"/>
              <a:buAutoNum type="arabicPeriod"/>
            </a:pPr>
            <a:r>
              <a:rPr lang="en-US" sz="1500"/>
              <a:t>There are a lot of duplicate customer records (using different phone numbers)</a:t>
            </a:r>
            <a:endParaRPr sz="1500"/>
          </a:p>
          <a:p>
            <a:pPr indent="0" lvl="0" marL="0" rtl="0" algn="l">
              <a:lnSpc>
                <a:spcPct val="120000"/>
              </a:lnSpc>
              <a:spcBef>
                <a:spcPts val="0"/>
              </a:spcBef>
              <a:spcAft>
                <a:spcPts val="0"/>
              </a:spcAft>
              <a:buNone/>
            </a:pPr>
            <a:r>
              <a:t/>
            </a:r>
            <a:endParaRPr sz="1500"/>
          </a:p>
          <a:p>
            <a:pPr indent="0" lvl="0" marL="0" rtl="0" algn="l">
              <a:lnSpc>
                <a:spcPct val="120000"/>
              </a:lnSpc>
              <a:spcBef>
                <a:spcPts val="0"/>
              </a:spcBef>
              <a:spcAft>
                <a:spcPts val="0"/>
              </a:spcAft>
              <a:buNone/>
            </a:pPr>
            <a:r>
              <a:rPr lang="en-US" sz="1500"/>
              <a:t>A lot of these issue have resulted in customer support histories which are not well defined, as well as duplicate data that cannot be used for analytical purposes nor have significant business value. For this reason, in order to collect well defined, organized data for the future, it is necessary to disregard importing historical data into Freshdesk and start afresh with valid customer data from KOKO Core.</a:t>
            </a:r>
            <a:endParaRPr sz="15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rPr b="1" lang="en-US" sz="2000"/>
              <a:t>The plan is to archive historical data in case it’s required in the future.</a:t>
            </a:r>
            <a:endParaRPr b="1" sz="2000"/>
          </a:p>
        </p:txBody>
      </p:sp>
      <p:sp>
        <p:nvSpPr>
          <p:cNvPr id="252" name="Google Shape;252;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8" name="Google Shape;258;p3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Migration </a:t>
            </a:r>
            <a:r>
              <a:rPr lang="en-US"/>
              <a:t>Acceptance</a:t>
            </a:r>
            <a:r>
              <a:rPr lang="en-US"/>
              <a:t> Criteria</a:t>
            </a:r>
            <a:endParaRPr/>
          </a:p>
        </p:txBody>
      </p:sp>
      <p:sp>
        <p:nvSpPr>
          <p:cNvPr id="259" name="Google Shape;259;p31"/>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800"/>
              <a:t>The objective is to successfully migrate KOKO customer support to Freshdesk. The acceptance criteria for this objective are:</a:t>
            </a:r>
            <a:endParaRPr sz="1800"/>
          </a:p>
          <a:p>
            <a:pPr indent="0" lvl="0" marL="0" rtl="0" algn="l">
              <a:lnSpc>
                <a:spcPct val="120000"/>
              </a:lnSpc>
              <a:spcBef>
                <a:spcPts val="0"/>
              </a:spcBef>
              <a:spcAft>
                <a:spcPts val="0"/>
              </a:spcAft>
              <a:buNone/>
            </a:pPr>
            <a:r>
              <a:t/>
            </a:r>
            <a:endParaRPr sz="1800"/>
          </a:p>
          <a:p>
            <a:pPr indent="-330200" lvl="0" marL="457200" rtl="0" algn="l">
              <a:lnSpc>
                <a:spcPct val="120000"/>
              </a:lnSpc>
              <a:spcBef>
                <a:spcPts val="0"/>
              </a:spcBef>
              <a:spcAft>
                <a:spcPts val="0"/>
              </a:spcAft>
              <a:buSzPts val="1600"/>
              <a:buAutoNum type="arabicPeriod"/>
            </a:pPr>
            <a:r>
              <a:rPr lang="en-US" sz="1600"/>
              <a:t>Validate customer data from </a:t>
            </a:r>
            <a:r>
              <a:rPr lang="en-US" sz="1600"/>
              <a:t>KOKO</a:t>
            </a:r>
            <a:r>
              <a:rPr lang="en-US" sz="1600"/>
              <a:t> Core in Freshdesk</a:t>
            </a:r>
            <a:endParaRPr sz="1600"/>
          </a:p>
          <a:p>
            <a:pPr indent="-330200" lvl="0" marL="457200" rtl="0" algn="l">
              <a:lnSpc>
                <a:spcPct val="120000"/>
              </a:lnSpc>
              <a:spcBef>
                <a:spcPts val="0"/>
              </a:spcBef>
              <a:spcAft>
                <a:spcPts val="0"/>
              </a:spcAft>
              <a:buSzPts val="1600"/>
              <a:buAutoNum type="arabicPeriod"/>
            </a:pPr>
            <a:r>
              <a:rPr lang="en-US" sz="1600"/>
              <a:t>CCRs are competent in using the Freshdesk platform</a:t>
            </a:r>
            <a:endParaRPr sz="1600"/>
          </a:p>
          <a:p>
            <a:pPr indent="-330200" lvl="0" marL="457200" rtl="0" algn="l">
              <a:lnSpc>
                <a:spcPct val="120000"/>
              </a:lnSpc>
              <a:spcBef>
                <a:spcPts val="0"/>
              </a:spcBef>
              <a:spcAft>
                <a:spcPts val="0"/>
              </a:spcAft>
              <a:buSzPts val="1600"/>
              <a:buAutoNum type="arabicPeriod"/>
            </a:pPr>
            <a:r>
              <a:rPr lang="en-US" sz="1600"/>
              <a:t>Create new support tickets in Freshdesk</a:t>
            </a:r>
            <a:endParaRPr sz="1600"/>
          </a:p>
          <a:p>
            <a:pPr indent="-330200" lvl="0" marL="457200" rtl="0" algn="l">
              <a:spcBef>
                <a:spcPts val="0"/>
              </a:spcBef>
              <a:spcAft>
                <a:spcPts val="0"/>
              </a:spcAft>
              <a:buSzPts val="1600"/>
              <a:buAutoNum type="arabicPeriod"/>
            </a:pPr>
            <a:r>
              <a:rPr lang="en-US" sz="1600"/>
              <a:t>Generate support tickets from </a:t>
            </a:r>
            <a:r>
              <a:rPr lang="en-US" sz="1600"/>
              <a:t>WhatsApp</a:t>
            </a:r>
            <a:r>
              <a:rPr lang="en-US" sz="1600"/>
              <a:t> chats</a:t>
            </a:r>
            <a:endParaRPr sz="1600"/>
          </a:p>
          <a:p>
            <a:pPr indent="-330200" lvl="0" marL="457200" rtl="0" algn="l">
              <a:lnSpc>
                <a:spcPct val="120000"/>
              </a:lnSpc>
              <a:spcBef>
                <a:spcPts val="0"/>
              </a:spcBef>
              <a:spcAft>
                <a:spcPts val="0"/>
              </a:spcAft>
              <a:buSzPts val="1600"/>
              <a:buAutoNum type="arabicPeriod"/>
            </a:pPr>
            <a:r>
              <a:rPr lang="en-US" sz="1600"/>
              <a:t>Update ticket details in Freshdesk</a:t>
            </a:r>
            <a:endParaRPr sz="1600"/>
          </a:p>
          <a:p>
            <a:pPr indent="-330200" lvl="0" marL="457200" rtl="0" algn="l">
              <a:lnSpc>
                <a:spcPct val="120000"/>
              </a:lnSpc>
              <a:spcBef>
                <a:spcPts val="0"/>
              </a:spcBef>
              <a:spcAft>
                <a:spcPts val="0"/>
              </a:spcAft>
              <a:buSzPts val="1600"/>
              <a:buAutoNum type="arabicPeriod"/>
            </a:pPr>
            <a:r>
              <a:rPr lang="en-US" sz="1600"/>
              <a:t>Ticket response times should be in line with CC SLAs</a:t>
            </a:r>
            <a:endParaRPr sz="1600"/>
          </a:p>
          <a:p>
            <a:pPr indent="-330200" lvl="0" marL="457200" rtl="0" algn="l">
              <a:lnSpc>
                <a:spcPct val="120000"/>
              </a:lnSpc>
              <a:spcBef>
                <a:spcPts val="0"/>
              </a:spcBef>
              <a:spcAft>
                <a:spcPts val="0"/>
              </a:spcAft>
              <a:buSzPts val="1600"/>
              <a:buAutoNum type="arabicPeriod"/>
            </a:pPr>
            <a:r>
              <a:rPr lang="en-US" sz="1600"/>
              <a:t>Synchronize customer data for new customers in Freshdesk</a:t>
            </a:r>
            <a:endParaRPr sz="1600"/>
          </a:p>
          <a:p>
            <a:pPr indent="-330200" lvl="0" marL="457200" rtl="0" algn="l">
              <a:lnSpc>
                <a:spcPct val="120000"/>
              </a:lnSpc>
              <a:spcBef>
                <a:spcPts val="0"/>
              </a:spcBef>
              <a:spcAft>
                <a:spcPts val="0"/>
              </a:spcAft>
              <a:buSzPts val="1600"/>
              <a:buAutoNum type="arabicPeriod"/>
            </a:pPr>
            <a:r>
              <a:rPr lang="en-US" sz="1600"/>
              <a:t>Escalate &amp; synchronize </a:t>
            </a:r>
            <a:r>
              <a:rPr lang="en-US" sz="1600"/>
              <a:t>customer</a:t>
            </a:r>
            <a:r>
              <a:rPr lang="en-US" sz="1600"/>
              <a:t> tickets with Freshservice</a:t>
            </a:r>
            <a:endParaRPr sz="1600"/>
          </a:p>
          <a:p>
            <a:pPr indent="-330200" lvl="0" marL="457200" rtl="0" algn="l">
              <a:lnSpc>
                <a:spcPct val="120000"/>
              </a:lnSpc>
              <a:spcBef>
                <a:spcPts val="0"/>
              </a:spcBef>
              <a:spcAft>
                <a:spcPts val="0"/>
              </a:spcAft>
              <a:buSzPts val="1600"/>
              <a:buAutoNum type="arabicPeriod"/>
            </a:pPr>
            <a:r>
              <a:rPr lang="en-US" sz="1600"/>
              <a:t>Link customer tickets with new/existing Jira issues</a:t>
            </a:r>
            <a:endParaRPr sz="1600"/>
          </a:p>
          <a:p>
            <a:pPr indent="-330200" lvl="0" marL="457200" rtl="0" algn="l">
              <a:lnSpc>
                <a:spcPct val="120000"/>
              </a:lnSpc>
              <a:spcBef>
                <a:spcPts val="0"/>
              </a:spcBef>
              <a:spcAft>
                <a:spcPts val="0"/>
              </a:spcAft>
              <a:buSzPts val="1600"/>
              <a:buAutoNum type="arabicPeriod"/>
            </a:pPr>
            <a:r>
              <a:rPr lang="en-US" sz="1600"/>
              <a:t>Generate support tickets from customer calls (Queuemetrics)</a:t>
            </a:r>
            <a:endParaRPr sz="1600"/>
          </a:p>
          <a:p>
            <a:pPr indent="-330200" lvl="0" marL="457200" rtl="0" algn="l">
              <a:lnSpc>
                <a:spcPct val="120000"/>
              </a:lnSpc>
              <a:spcBef>
                <a:spcPts val="0"/>
              </a:spcBef>
              <a:spcAft>
                <a:spcPts val="0"/>
              </a:spcAft>
              <a:buSzPts val="1600"/>
              <a:buAutoNum type="arabicPeriod"/>
            </a:pPr>
            <a:r>
              <a:rPr lang="en-US" sz="1600"/>
              <a:t>Generate support tickets from customer SMS (KOKO Core)</a:t>
            </a:r>
            <a:endParaRPr sz="1600"/>
          </a:p>
          <a:p>
            <a:pPr indent="0" lvl="0" marL="0" rtl="0" algn="l">
              <a:lnSpc>
                <a:spcPct val="120000"/>
              </a:lnSpc>
              <a:spcBef>
                <a:spcPts val="0"/>
              </a:spcBef>
              <a:spcAft>
                <a:spcPts val="0"/>
              </a:spcAft>
              <a:buNone/>
            </a:pPr>
            <a:r>
              <a:t/>
            </a:r>
            <a:endParaRPr sz="2000"/>
          </a:p>
        </p:txBody>
      </p:sp>
      <p:sp>
        <p:nvSpPr>
          <p:cNvPr id="260" name="Google Shape;260;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6" name="Google Shape;266;p3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Proposed </a:t>
            </a:r>
            <a:r>
              <a:rPr lang="en-US"/>
              <a:t>Migration Plan</a:t>
            </a:r>
            <a:endParaRPr/>
          </a:p>
        </p:txBody>
      </p:sp>
      <p:sp>
        <p:nvSpPr>
          <p:cNvPr id="267" name="Google Shape;267;p3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2000"/>
              <a:t>The proposed migration plan is intended to guide the preparation of Freshdesk for use by Customer Care (CC) and should be </a:t>
            </a:r>
            <a:r>
              <a:rPr lang="en-US" sz="2000"/>
              <a:t>completed </a:t>
            </a:r>
            <a:r>
              <a:rPr lang="en-US" sz="2000"/>
              <a:t>before May 10 2021, subject to CC buy in and agreement. </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rPr lang="en-US" sz="2000"/>
              <a:t>The plan encompasses the following steps:</a:t>
            </a:r>
            <a:endParaRPr sz="2000"/>
          </a:p>
          <a:p>
            <a:pPr indent="-355600" lvl="0" marL="457200" rtl="0" algn="l">
              <a:lnSpc>
                <a:spcPct val="120000"/>
              </a:lnSpc>
              <a:spcBef>
                <a:spcPts val="0"/>
              </a:spcBef>
              <a:spcAft>
                <a:spcPts val="0"/>
              </a:spcAft>
              <a:buSzPts val="2000"/>
              <a:buAutoNum type="arabicPeriod"/>
            </a:pPr>
            <a:r>
              <a:rPr lang="en-US" sz="2000"/>
              <a:t>Customer Care preps (CC requirements)					</a:t>
            </a:r>
            <a:endParaRPr sz="2000"/>
          </a:p>
          <a:p>
            <a:pPr indent="-355600" lvl="0" marL="457200" rtl="0" algn="l">
              <a:lnSpc>
                <a:spcPct val="120000"/>
              </a:lnSpc>
              <a:spcBef>
                <a:spcPts val="0"/>
              </a:spcBef>
              <a:spcAft>
                <a:spcPts val="0"/>
              </a:spcAft>
              <a:buSzPts val="2000"/>
              <a:buAutoNum type="arabicPeriod"/>
            </a:pPr>
            <a:r>
              <a:rPr lang="en-US" sz="2000"/>
              <a:t>Freshdesk platform setup (platform configuration)		</a:t>
            </a:r>
            <a:endParaRPr sz="2000"/>
          </a:p>
          <a:p>
            <a:pPr indent="-355600" lvl="0" marL="457200" rtl="0" algn="l">
              <a:lnSpc>
                <a:spcPct val="120000"/>
              </a:lnSpc>
              <a:spcBef>
                <a:spcPts val="0"/>
              </a:spcBef>
              <a:spcAft>
                <a:spcPts val="0"/>
              </a:spcAft>
              <a:buSzPts val="2000"/>
              <a:buAutoNum type="arabicPeriod"/>
            </a:pPr>
            <a:r>
              <a:rPr lang="en-US" sz="2000"/>
              <a:t>Pre-migration</a:t>
            </a:r>
            <a:r>
              <a:rPr lang="en-US" sz="2000"/>
              <a:t> preps (cleanup tasks)</a:t>
            </a:r>
            <a:endParaRPr sz="2000"/>
          </a:p>
          <a:p>
            <a:pPr indent="-355600" lvl="0" marL="457200" rtl="0" algn="l">
              <a:lnSpc>
                <a:spcPct val="120000"/>
              </a:lnSpc>
              <a:spcBef>
                <a:spcPts val="0"/>
              </a:spcBef>
              <a:spcAft>
                <a:spcPts val="0"/>
              </a:spcAft>
              <a:buSzPts val="2000"/>
              <a:buAutoNum type="arabicPeriod"/>
            </a:pPr>
            <a:r>
              <a:rPr lang="en-US" sz="2000"/>
              <a:t>Migration of WhatsApp support</a:t>
            </a:r>
            <a:endParaRPr sz="2000"/>
          </a:p>
          <a:p>
            <a:pPr indent="-355600" lvl="0" marL="457200" rtl="0" algn="l">
              <a:lnSpc>
                <a:spcPct val="120000"/>
              </a:lnSpc>
              <a:spcBef>
                <a:spcPts val="0"/>
              </a:spcBef>
              <a:spcAft>
                <a:spcPts val="0"/>
              </a:spcAft>
              <a:buSzPts val="2000"/>
              <a:buAutoNum type="arabicPeriod"/>
            </a:pPr>
            <a:r>
              <a:rPr lang="en-US" sz="2000"/>
              <a:t>Migration of SMS support</a:t>
            </a:r>
            <a:endParaRPr sz="2000"/>
          </a:p>
          <a:p>
            <a:pPr indent="-355600" lvl="0" marL="457200" rtl="0" algn="l">
              <a:lnSpc>
                <a:spcPct val="120000"/>
              </a:lnSpc>
              <a:spcBef>
                <a:spcPts val="0"/>
              </a:spcBef>
              <a:spcAft>
                <a:spcPts val="0"/>
              </a:spcAft>
              <a:buSzPts val="2000"/>
              <a:buAutoNum type="arabicPeriod"/>
            </a:pPr>
            <a:r>
              <a:rPr lang="en-US" sz="2000"/>
              <a:t>Migration of Call support</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rPr lang="en-US" sz="2000"/>
              <a:t>The detailed migration plan is available at this </a:t>
            </a:r>
            <a:r>
              <a:rPr lang="en-US" sz="2000" u="sng">
                <a:solidFill>
                  <a:schemeClr val="hlink"/>
                </a:solidFill>
                <a:hlinkClick r:id="rId4"/>
              </a:rPr>
              <a:t>LINK</a:t>
            </a:r>
            <a:r>
              <a:rPr lang="en-US" sz="2000"/>
              <a:t>.</a:t>
            </a:r>
            <a:endParaRPr sz="2000"/>
          </a:p>
        </p:txBody>
      </p:sp>
      <p:sp>
        <p:nvSpPr>
          <p:cNvPr id="268" name="Google Shape;268;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4" name="Google Shape;274;p3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Freshdesk</a:t>
            </a:r>
            <a:r>
              <a:rPr lang="en-US"/>
              <a:t> Migration Phases</a:t>
            </a:r>
            <a:endParaRPr/>
          </a:p>
        </p:txBody>
      </p:sp>
      <p:sp>
        <p:nvSpPr>
          <p:cNvPr id="275" name="Google Shape;275;p33"/>
          <p:cNvSpPr txBox="1"/>
          <p:nvPr>
            <p:ph idx="1" type="subTitle"/>
          </p:nvPr>
        </p:nvSpPr>
        <p:spPr>
          <a:xfrm>
            <a:off x="458725" y="1332478"/>
            <a:ext cx="11274600" cy="1187100"/>
          </a:xfrm>
          <a:prstGeom prst="rect">
            <a:avLst/>
          </a:prstGeom>
          <a:noFill/>
          <a:ln>
            <a:noFill/>
          </a:ln>
        </p:spPr>
        <p:txBody>
          <a:bodyPr anchorCtr="0" anchor="t" bIns="45700" lIns="91425" spcFirstLastPara="1" rIns="91425" wrap="square" tIns="45700">
            <a:noAutofit/>
          </a:bodyPr>
          <a:lstStyle/>
          <a:p>
            <a:pPr indent="-355600" lvl="0" marL="457200" rtl="0" algn="l">
              <a:lnSpc>
                <a:spcPct val="120000"/>
              </a:lnSpc>
              <a:spcBef>
                <a:spcPts val="0"/>
              </a:spcBef>
              <a:spcAft>
                <a:spcPts val="0"/>
              </a:spcAft>
              <a:buSzPts val="2000"/>
              <a:buAutoNum type="arabicPeriod"/>
            </a:pPr>
            <a:r>
              <a:rPr b="1" lang="en-US" sz="2000"/>
              <a:t>WhatsApp </a:t>
            </a:r>
            <a:r>
              <a:rPr b="1" lang="en-US" sz="2000"/>
              <a:t>Migration</a:t>
            </a:r>
            <a:r>
              <a:rPr b="1" lang="en-US" sz="2000"/>
              <a:t>:</a:t>
            </a:r>
            <a:endParaRPr sz="2000"/>
          </a:p>
          <a:p>
            <a:pPr indent="0" lvl="0" marL="0" rtl="0" algn="l">
              <a:lnSpc>
                <a:spcPct val="120000"/>
              </a:lnSpc>
              <a:spcBef>
                <a:spcPts val="0"/>
              </a:spcBef>
              <a:spcAft>
                <a:spcPts val="0"/>
              </a:spcAft>
              <a:buNone/>
            </a:pPr>
            <a:r>
              <a:rPr lang="en-US" sz="2000"/>
              <a:t>This is the initial migration step. </a:t>
            </a:r>
            <a:endParaRPr sz="2000"/>
          </a:p>
          <a:p>
            <a:pPr indent="0" lvl="0" marL="0" rtl="0" algn="l">
              <a:spcBef>
                <a:spcPts val="0"/>
              </a:spcBef>
              <a:spcAft>
                <a:spcPts val="0"/>
              </a:spcAft>
              <a:buClr>
                <a:schemeClr val="dk1"/>
              </a:buClr>
              <a:buSzPts val="1100"/>
              <a:buFont typeface="Arial"/>
              <a:buNone/>
            </a:pPr>
            <a:r>
              <a:rPr lang="en-US" sz="2000"/>
              <a:t>Trigger: Successful migration preparations</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t/>
            </a:r>
            <a:endParaRPr sz="2000"/>
          </a:p>
        </p:txBody>
      </p:sp>
      <p:sp>
        <p:nvSpPr>
          <p:cNvPr id="276" name="Google Shape;276;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77" name="Google Shape;277;p33"/>
          <p:cNvGraphicFramePr/>
          <p:nvPr/>
        </p:nvGraphicFramePr>
        <p:xfrm>
          <a:off x="952500" y="2667000"/>
          <a:ext cx="3000000" cy="3000000"/>
        </p:xfrm>
        <a:graphic>
          <a:graphicData uri="http://schemas.openxmlformats.org/drawingml/2006/table">
            <a:tbl>
              <a:tblPr>
                <a:noFill/>
                <a:tableStyleId>{0A26F96C-79E7-4B43-9B65-565CF4E1E9DE}</a:tableStyleId>
              </a:tblPr>
              <a:tblGrid>
                <a:gridCol w="3429000"/>
                <a:gridCol w="4906775"/>
                <a:gridCol w="1951225"/>
              </a:tblGrid>
              <a:tr h="381000">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REQUIREMENTS</a:t>
                      </a:r>
                      <a:endParaRPr b="1" sz="20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DETAILS</a:t>
                      </a:r>
                      <a:endParaRPr b="1" sz="20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STATUS</a:t>
                      </a:r>
                      <a:endParaRPr b="1" sz="20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sz="1800">
                          <a:solidFill>
                            <a:schemeClr val="dk1"/>
                          </a:solidFill>
                          <a:latin typeface="Nunito"/>
                          <a:ea typeface="Nunito"/>
                          <a:cs typeface="Nunito"/>
                          <a:sym typeface="Nunito"/>
                        </a:rPr>
                        <a:t>Assign migration agents</a:t>
                      </a:r>
                      <a:endParaRPr sz="18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Assign </a:t>
                      </a:r>
                      <a:r>
                        <a:rPr lang="en-US" sz="2000">
                          <a:solidFill>
                            <a:schemeClr val="dk1"/>
                          </a:solidFill>
                          <a:latin typeface="Nunito"/>
                          <a:ea typeface="Nunito"/>
                          <a:cs typeface="Nunito"/>
                          <a:sym typeface="Nunito"/>
                        </a:rPr>
                        <a:t>5 </a:t>
                      </a:r>
                      <a:r>
                        <a:rPr lang="en-US" sz="1800">
                          <a:solidFill>
                            <a:schemeClr val="dk1"/>
                          </a:solidFill>
                          <a:latin typeface="Nunito"/>
                          <a:ea typeface="Nunito"/>
                          <a:cs typeface="Nunito"/>
                          <a:sym typeface="Nunito"/>
                        </a:rPr>
                        <a:t>migration agents</a:t>
                      </a:r>
                      <a:r>
                        <a:rPr lang="en-US" sz="1800">
                          <a:solidFill>
                            <a:schemeClr val="dk1"/>
                          </a:solidFill>
                          <a:latin typeface="Nunito"/>
                          <a:ea typeface="Nunito"/>
                          <a:cs typeface="Nunito"/>
                          <a:sym typeface="Nunito"/>
                        </a:rPr>
                        <a:t> to work on the migration process (</a:t>
                      </a:r>
                      <a:r>
                        <a:rPr lang="en-US" sz="1800" u="sng">
                          <a:solidFill>
                            <a:schemeClr val="hlink"/>
                          </a:solidFill>
                          <a:latin typeface="Nunito"/>
                          <a:ea typeface="Nunito"/>
                          <a:cs typeface="Nunito"/>
                          <a:sym typeface="Nunito"/>
                          <a:hlinkClick r:id="rId4"/>
                        </a:rPr>
                        <a:t>LINK</a:t>
                      </a:r>
                      <a:r>
                        <a:rPr lang="en-US" sz="1800">
                          <a:solidFill>
                            <a:schemeClr val="dk1"/>
                          </a:solidFill>
                          <a:latin typeface="Nunito"/>
                          <a:ea typeface="Nunito"/>
                          <a:cs typeface="Nunito"/>
                          <a:sym typeface="Nunito"/>
                        </a:rPr>
                        <a:t>)</a:t>
                      </a:r>
                      <a:endParaRPr sz="18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Nunito"/>
                          <a:ea typeface="Nunito"/>
                          <a:cs typeface="Nunito"/>
                          <a:sym typeface="Nunito"/>
                        </a:rPr>
                        <a:t>COMPLETE</a:t>
                      </a:r>
                      <a:endParaRPr sz="18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r h="381000">
                <a:tc>
                  <a:txBody>
                    <a:bodyPr/>
                    <a:lstStyle/>
                    <a:p>
                      <a:pPr indent="0" lvl="0" marL="0" rtl="0" algn="l">
                        <a:spcBef>
                          <a:spcPts val="0"/>
                        </a:spcBef>
                        <a:spcAft>
                          <a:spcPts val="0"/>
                        </a:spcAft>
                        <a:buNone/>
                      </a:pPr>
                      <a:r>
                        <a:rPr lang="en-US" sz="1800">
                          <a:solidFill>
                            <a:schemeClr val="dk1"/>
                          </a:solidFill>
                          <a:latin typeface="Nunito"/>
                          <a:ea typeface="Nunito"/>
                          <a:cs typeface="Nunito"/>
                          <a:sym typeface="Nunito"/>
                        </a:rPr>
                        <a:t>Disabling WhatsApp integration in Zendesk</a:t>
                      </a:r>
                      <a:endParaRPr sz="18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Disable the WhatsApp for Business integration in Zendesk</a:t>
                      </a:r>
                      <a:endParaRPr sz="18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Nunito"/>
                          <a:ea typeface="Nunito"/>
                          <a:cs typeface="Nunito"/>
                          <a:sym typeface="Nunito"/>
                        </a:rPr>
                        <a:t>NOT STARTED</a:t>
                      </a:r>
                      <a:endParaRPr sz="18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r>
              <a:tr h="381000">
                <a:tc>
                  <a:txBody>
                    <a:bodyPr/>
                    <a:lstStyle/>
                    <a:p>
                      <a:pPr indent="0" lvl="0" marL="0" rtl="0" algn="l">
                        <a:spcBef>
                          <a:spcPts val="0"/>
                        </a:spcBef>
                        <a:spcAft>
                          <a:spcPts val="0"/>
                        </a:spcAft>
                        <a:buNone/>
                      </a:pPr>
                      <a:r>
                        <a:rPr lang="en-US" sz="1800">
                          <a:solidFill>
                            <a:schemeClr val="dk1"/>
                          </a:solidFill>
                          <a:latin typeface="Nunito"/>
                          <a:ea typeface="Nunito"/>
                          <a:cs typeface="Nunito"/>
                          <a:sym typeface="Nunito"/>
                        </a:rPr>
                        <a:t>Linking the </a:t>
                      </a:r>
                      <a:r>
                        <a:rPr lang="en-US" sz="1800">
                          <a:solidFill>
                            <a:schemeClr val="dk1"/>
                          </a:solidFill>
                          <a:latin typeface="Nunito"/>
                          <a:ea typeface="Nunito"/>
                          <a:cs typeface="Nunito"/>
                          <a:sym typeface="Nunito"/>
                        </a:rPr>
                        <a:t>Freshdesk to KOKO production account.</a:t>
                      </a:r>
                      <a:endParaRPr sz="18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42900" lvl="0" marL="457200" rtl="0" algn="l">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Link </a:t>
                      </a:r>
                      <a:r>
                        <a:rPr lang="en-US" sz="1800">
                          <a:solidFill>
                            <a:schemeClr val="dk1"/>
                          </a:solidFill>
                          <a:latin typeface="Nunito"/>
                          <a:ea typeface="Nunito"/>
                          <a:cs typeface="Nunito"/>
                          <a:sym typeface="Nunito"/>
                        </a:rPr>
                        <a:t>Freshdesk to the KOKOK production WhatsApp for Business account (100%)</a:t>
                      </a:r>
                      <a:endParaRPr sz="18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Nunito"/>
                          <a:ea typeface="Nunito"/>
                          <a:cs typeface="Nunito"/>
                          <a:sym typeface="Nunito"/>
                        </a:rPr>
                        <a:t>NOT STARTED</a:t>
                      </a:r>
                      <a:endParaRPr sz="18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3" name="Google Shape;283;p3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Freshdesk Migration</a:t>
            </a:r>
            <a:endParaRPr/>
          </a:p>
        </p:txBody>
      </p:sp>
      <p:sp>
        <p:nvSpPr>
          <p:cNvPr id="284" name="Google Shape;284;p34"/>
          <p:cNvSpPr txBox="1"/>
          <p:nvPr>
            <p:ph idx="1" type="subTitle"/>
          </p:nvPr>
        </p:nvSpPr>
        <p:spPr>
          <a:xfrm>
            <a:off x="458725" y="1332471"/>
            <a:ext cx="11274600" cy="783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b="1" lang="en-US" sz="2000"/>
              <a:t>2.	SMS M</a:t>
            </a:r>
            <a:r>
              <a:rPr b="1" lang="en-US" sz="2000"/>
              <a:t>igration:</a:t>
            </a:r>
            <a:endParaRPr sz="2000"/>
          </a:p>
          <a:p>
            <a:pPr indent="0" lvl="0" marL="0" rtl="0" algn="l">
              <a:lnSpc>
                <a:spcPct val="120000"/>
              </a:lnSpc>
              <a:spcBef>
                <a:spcPts val="0"/>
              </a:spcBef>
              <a:spcAft>
                <a:spcPts val="0"/>
              </a:spcAft>
              <a:buNone/>
            </a:pPr>
            <a:r>
              <a:rPr lang="en-US" sz="2000"/>
              <a:t>This is the second migration step. Trigger: Successful testing of WhatsApp migration</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t/>
            </a:r>
            <a:endParaRPr sz="2000"/>
          </a:p>
        </p:txBody>
      </p:sp>
      <p:sp>
        <p:nvSpPr>
          <p:cNvPr id="285" name="Google Shape;285;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86" name="Google Shape;286;p34"/>
          <p:cNvGraphicFramePr/>
          <p:nvPr/>
        </p:nvGraphicFramePr>
        <p:xfrm>
          <a:off x="952500" y="2481275"/>
          <a:ext cx="3000000" cy="3000000"/>
        </p:xfrm>
        <a:graphic>
          <a:graphicData uri="http://schemas.openxmlformats.org/drawingml/2006/table">
            <a:tbl>
              <a:tblPr>
                <a:noFill/>
                <a:tableStyleId>{0A26F96C-79E7-4B43-9B65-565CF4E1E9DE}</a:tableStyleId>
              </a:tblPr>
              <a:tblGrid>
                <a:gridCol w="3429000"/>
                <a:gridCol w="4840800"/>
                <a:gridCol w="2017200"/>
              </a:tblGrid>
              <a:tr h="381000">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REQUIREMENTS</a:t>
                      </a:r>
                      <a:endParaRPr b="1" sz="20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DETAILS</a:t>
                      </a:r>
                      <a:endParaRPr b="1" sz="20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STATUS</a:t>
                      </a:r>
                      <a:endParaRPr b="1" sz="20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Assign migration agents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Assign 5 migration agents</a:t>
                      </a:r>
                      <a:r>
                        <a:rPr lang="en-US">
                          <a:solidFill>
                            <a:schemeClr val="dk1"/>
                          </a:solidFill>
                          <a:latin typeface="Nunito"/>
                          <a:ea typeface="Nunito"/>
                          <a:cs typeface="Nunito"/>
                          <a:sym typeface="Nunito"/>
                        </a:rPr>
                        <a:t> to work on the migration process (</a:t>
                      </a:r>
                      <a:r>
                        <a:rPr lang="en-US" u="sng">
                          <a:solidFill>
                            <a:schemeClr val="hlink"/>
                          </a:solidFill>
                          <a:latin typeface="Nunito"/>
                          <a:ea typeface="Nunito"/>
                          <a:cs typeface="Nunito"/>
                          <a:sym typeface="Nunito"/>
                          <a:hlinkClick r:id="rId4"/>
                        </a:rPr>
                        <a:t>LINK</a:t>
                      </a:r>
                      <a:r>
                        <a:rPr lang="en-US">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COMPLETE</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Set ticket volume to 10%</a:t>
                      </a:r>
                      <a:endParaRPr>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Set the Freshdesk SMS ticket </a:t>
                      </a:r>
                      <a:r>
                        <a:rPr lang="en-US">
                          <a:solidFill>
                            <a:schemeClr val="dk1"/>
                          </a:solidFill>
                          <a:latin typeface="Nunito"/>
                          <a:ea typeface="Nunito"/>
                          <a:cs typeface="Nunito"/>
                          <a:sym typeface="Nunito"/>
                        </a:rPr>
                        <a:t>volume </a:t>
                      </a:r>
                      <a:r>
                        <a:rPr lang="en-US">
                          <a:solidFill>
                            <a:schemeClr val="dk1"/>
                          </a:solidFill>
                          <a:latin typeface="Nunito"/>
                          <a:ea typeface="Nunito"/>
                          <a:cs typeface="Nunito"/>
                          <a:sym typeface="Nunito"/>
                        </a:rPr>
                        <a:t>to 10% in KOKO Core</a:t>
                      </a:r>
                      <a:endParaRPr>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NOT STARTED</a:t>
                      </a:r>
                      <a:endParaRPr>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Set ticket volume to 25%</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Set the Freshdesk SMS ticket </a:t>
                      </a:r>
                      <a:r>
                        <a:rPr lang="en-US">
                          <a:solidFill>
                            <a:schemeClr val="dk1"/>
                          </a:solidFill>
                          <a:latin typeface="Nunito"/>
                          <a:ea typeface="Nunito"/>
                          <a:cs typeface="Nunito"/>
                          <a:sym typeface="Nunito"/>
                        </a:rPr>
                        <a:t>volume </a:t>
                      </a:r>
                      <a:r>
                        <a:rPr lang="en-US">
                          <a:solidFill>
                            <a:schemeClr val="dk1"/>
                          </a:solidFill>
                          <a:latin typeface="Nunito"/>
                          <a:ea typeface="Nunito"/>
                          <a:cs typeface="Nunito"/>
                          <a:sym typeface="Nunito"/>
                        </a:rPr>
                        <a:t>to 25% in KOKO Core</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NOT STARTED</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Set ticket volume to 50%</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Set the Freshdesk SMS ticket </a:t>
                      </a:r>
                      <a:r>
                        <a:rPr lang="en-US">
                          <a:solidFill>
                            <a:schemeClr val="dk1"/>
                          </a:solidFill>
                          <a:latin typeface="Nunito"/>
                          <a:ea typeface="Nunito"/>
                          <a:cs typeface="Nunito"/>
                          <a:sym typeface="Nunito"/>
                        </a:rPr>
                        <a:t>volume </a:t>
                      </a:r>
                      <a:r>
                        <a:rPr lang="en-US">
                          <a:solidFill>
                            <a:schemeClr val="dk1"/>
                          </a:solidFill>
                          <a:latin typeface="Nunito"/>
                          <a:ea typeface="Nunito"/>
                          <a:cs typeface="Nunito"/>
                          <a:sym typeface="Nunito"/>
                        </a:rPr>
                        <a:t>to 50% in KOKO Core</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NOT STARTED</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Transition all SMS traffic  to Freshdesk</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Set Freshdesk SMS ticket volume to 100%</a:t>
                      </a:r>
                      <a:r>
                        <a:rPr lang="en-US">
                          <a:solidFill>
                            <a:schemeClr val="dk1"/>
                          </a:solidFill>
                          <a:latin typeface="Nunito"/>
                          <a:ea typeface="Nunito"/>
                          <a:cs typeface="Nunito"/>
                          <a:sym typeface="Nunito"/>
                        </a:rPr>
                        <a:t> in KOKO Core</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NOT STARTED</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2" name="Google Shape;292;p3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Freshdesk Migration</a:t>
            </a:r>
            <a:endParaRPr/>
          </a:p>
        </p:txBody>
      </p:sp>
      <p:sp>
        <p:nvSpPr>
          <p:cNvPr id="293" name="Google Shape;293;p35"/>
          <p:cNvSpPr txBox="1"/>
          <p:nvPr>
            <p:ph idx="1" type="subTitle"/>
          </p:nvPr>
        </p:nvSpPr>
        <p:spPr>
          <a:xfrm>
            <a:off x="458725" y="1332475"/>
            <a:ext cx="11274600" cy="783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b="1" lang="en-US" sz="2000"/>
              <a:t>3.	Call M</a:t>
            </a:r>
            <a:r>
              <a:rPr b="1" lang="en-US" sz="2000"/>
              <a:t>igration:</a:t>
            </a:r>
            <a:endParaRPr sz="2000"/>
          </a:p>
          <a:p>
            <a:pPr indent="0" lvl="0" marL="0" rtl="0" algn="l">
              <a:lnSpc>
                <a:spcPct val="120000"/>
              </a:lnSpc>
              <a:spcBef>
                <a:spcPts val="0"/>
              </a:spcBef>
              <a:spcAft>
                <a:spcPts val="0"/>
              </a:spcAft>
              <a:buNone/>
            </a:pPr>
            <a:r>
              <a:rPr lang="en-US" sz="2000"/>
              <a:t>This is the third migration step. </a:t>
            </a:r>
            <a:r>
              <a:rPr lang="en-US" sz="2000"/>
              <a:t>Trigger: Successful testing of SMS migration</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t/>
            </a:r>
            <a:endParaRPr sz="2000"/>
          </a:p>
        </p:txBody>
      </p:sp>
      <p:sp>
        <p:nvSpPr>
          <p:cNvPr id="294" name="Google Shape;294;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95" name="Google Shape;295;p35"/>
          <p:cNvGraphicFramePr/>
          <p:nvPr/>
        </p:nvGraphicFramePr>
        <p:xfrm>
          <a:off x="952500" y="2481275"/>
          <a:ext cx="3000000" cy="3000000"/>
        </p:xfrm>
        <a:graphic>
          <a:graphicData uri="http://schemas.openxmlformats.org/drawingml/2006/table">
            <a:tbl>
              <a:tblPr>
                <a:noFill/>
                <a:tableStyleId>{0A26F96C-79E7-4B43-9B65-565CF4E1E9DE}</a:tableStyleId>
              </a:tblPr>
              <a:tblGrid>
                <a:gridCol w="3429000"/>
                <a:gridCol w="4840800"/>
                <a:gridCol w="2017200"/>
              </a:tblGrid>
              <a:tr h="381000">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REQUIREMENTS</a:t>
                      </a:r>
                      <a:endParaRPr b="1" sz="20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DETAILS</a:t>
                      </a:r>
                      <a:endParaRPr b="1" sz="20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STATUS</a:t>
                      </a:r>
                      <a:endParaRPr b="1" sz="20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Assign migration agents</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Assign 5 migration agents to work on the migration process (</a:t>
                      </a:r>
                      <a:r>
                        <a:rPr lang="en-US" u="sng">
                          <a:solidFill>
                            <a:schemeClr val="hlink"/>
                          </a:solidFill>
                          <a:latin typeface="Nunito"/>
                          <a:ea typeface="Nunito"/>
                          <a:cs typeface="Nunito"/>
                          <a:sym typeface="Nunito"/>
                          <a:hlinkClick r:id="rId4"/>
                        </a:rPr>
                        <a:t>LINK</a:t>
                      </a:r>
                      <a:r>
                        <a:rPr lang="en-US">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COMPLETE</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00FF00"/>
                    </a:solidFill>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Set ticket volume to 10%</a:t>
                      </a:r>
                      <a:endParaRPr>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Set the Freshdesk Call ticket </a:t>
                      </a:r>
                      <a:r>
                        <a:rPr lang="en-US">
                          <a:solidFill>
                            <a:schemeClr val="dk1"/>
                          </a:solidFill>
                          <a:latin typeface="Nunito"/>
                          <a:ea typeface="Nunito"/>
                          <a:cs typeface="Nunito"/>
                          <a:sym typeface="Nunito"/>
                        </a:rPr>
                        <a:t>volume </a:t>
                      </a:r>
                      <a:r>
                        <a:rPr lang="en-US">
                          <a:solidFill>
                            <a:schemeClr val="dk1"/>
                          </a:solidFill>
                          <a:latin typeface="Nunito"/>
                          <a:ea typeface="Nunito"/>
                          <a:cs typeface="Nunito"/>
                          <a:sym typeface="Nunito"/>
                        </a:rPr>
                        <a:t>to 10% in KOKO Core</a:t>
                      </a:r>
                      <a:endParaRPr>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NOT STARTED</a:t>
                      </a:r>
                      <a:endParaRPr>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Set ticket volume to 25%</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Set the Freshdesk </a:t>
                      </a:r>
                      <a:r>
                        <a:rPr lang="en-US">
                          <a:solidFill>
                            <a:schemeClr val="dk1"/>
                          </a:solidFill>
                          <a:latin typeface="Nunito"/>
                          <a:ea typeface="Nunito"/>
                          <a:cs typeface="Nunito"/>
                          <a:sym typeface="Nunito"/>
                        </a:rPr>
                        <a:t>Call </a:t>
                      </a:r>
                      <a:r>
                        <a:rPr lang="en-US">
                          <a:solidFill>
                            <a:schemeClr val="dk1"/>
                          </a:solidFill>
                          <a:latin typeface="Nunito"/>
                          <a:ea typeface="Nunito"/>
                          <a:cs typeface="Nunito"/>
                          <a:sym typeface="Nunito"/>
                        </a:rPr>
                        <a:t>ticket </a:t>
                      </a:r>
                      <a:r>
                        <a:rPr lang="en-US">
                          <a:solidFill>
                            <a:schemeClr val="dk1"/>
                          </a:solidFill>
                          <a:latin typeface="Nunito"/>
                          <a:ea typeface="Nunito"/>
                          <a:cs typeface="Nunito"/>
                          <a:sym typeface="Nunito"/>
                        </a:rPr>
                        <a:t>volume </a:t>
                      </a:r>
                      <a:r>
                        <a:rPr lang="en-US">
                          <a:solidFill>
                            <a:schemeClr val="dk1"/>
                          </a:solidFill>
                          <a:latin typeface="Nunito"/>
                          <a:ea typeface="Nunito"/>
                          <a:cs typeface="Nunito"/>
                          <a:sym typeface="Nunito"/>
                        </a:rPr>
                        <a:t>to 25% in KOKO Core</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NOT STARTED</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Set ticket volume to 50%</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Set the Freshdesk </a:t>
                      </a:r>
                      <a:r>
                        <a:rPr lang="en-US">
                          <a:solidFill>
                            <a:schemeClr val="dk1"/>
                          </a:solidFill>
                          <a:latin typeface="Nunito"/>
                          <a:ea typeface="Nunito"/>
                          <a:cs typeface="Nunito"/>
                          <a:sym typeface="Nunito"/>
                        </a:rPr>
                        <a:t>Call </a:t>
                      </a:r>
                      <a:r>
                        <a:rPr lang="en-US">
                          <a:solidFill>
                            <a:schemeClr val="dk1"/>
                          </a:solidFill>
                          <a:latin typeface="Nunito"/>
                          <a:ea typeface="Nunito"/>
                          <a:cs typeface="Nunito"/>
                          <a:sym typeface="Nunito"/>
                        </a:rPr>
                        <a:t>ticket </a:t>
                      </a:r>
                      <a:r>
                        <a:rPr lang="en-US">
                          <a:solidFill>
                            <a:schemeClr val="dk1"/>
                          </a:solidFill>
                          <a:latin typeface="Nunito"/>
                          <a:ea typeface="Nunito"/>
                          <a:cs typeface="Nunito"/>
                          <a:sym typeface="Nunito"/>
                        </a:rPr>
                        <a:t>volume </a:t>
                      </a:r>
                      <a:r>
                        <a:rPr lang="en-US">
                          <a:solidFill>
                            <a:schemeClr val="dk1"/>
                          </a:solidFill>
                          <a:latin typeface="Nunito"/>
                          <a:ea typeface="Nunito"/>
                          <a:cs typeface="Nunito"/>
                          <a:sym typeface="Nunito"/>
                        </a:rPr>
                        <a:t>to 50% in KOKO Core</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NOT STARTED</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3810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Transition all SMS traffic  to Freshdesk</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Set Freshdesk </a:t>
                      </a:r>
                      <a:r>
                        <a:rPr lang="en-US">
                          <a:solidFill>
                            <a:schemeClr val="dk1"/>
                          </a:solidFill>
                          <a:latin typeface="Nunito"/>
                          <a:ea typeface="Nunito"/>
                          <a:cs typeface="Nunito"/>
                          <a:sym typeface="Nunito"/>
                        </a:rPr>
                        <a:t>Call </a:t>
                      </a:r>
                      <a:r>
                        <a:rPr lang="en-US">
                          <a:solidFill>
                            <a:schemeClr val="dk1"/>
                          </a:solidFill>
                          <a:latin typeface="Nunito"/>
                          <a:ea typeface="Nunito"/>
                          <a:cs typeface="Nunito"/>
                          <a:sym typeface="Nunito"/>
                        </a:rPr>
                        <a:t>ticket volume to 100%</a:t>
                      </a:r>
                      <a:r>
                        <a:rPr lang="en-US">
                          <a:solidFill>
                            <a:schemeClr val="dk1"/>
                          </a:solidFill>
                          <a:latin typeface="Nunito"/>
                          <a:ea typeface="Nunito"/>
                          <a:cs typeface="Nunito"/>
                          <a:sym typeface="Nunito"/>
                        </a:rPr>
                        <a:t> in KOKO Core</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NOT STARTED</a:t>
                      </a:r>
                      <a:endParaRPr>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Freshdesk Migration Roadmap</a:t>
            </a:r>
            <a:endParaRPr/>
          </a:p>
        </p:txBody>
      </p:sp>
      <p:sp>
        <p:nvSpPr>
          <p:cNvPr id="302" name="Google Shape;302;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03" name="Google Shape;303;p36"/>
          <p:cNvGraphicFramePr/>
          <p:nvPr/>
        </p:nvGraphicFramePr>
        <p:xfrm>
          <a:off x="952500" y="1615325"/>
          <a:ext cx="3000000" cy="3000000"/>
        </p:xfrm>
        <a:graphic>
          <a:graphicData uri="http://schemas.openxmlformats.org/drawingml/2006/table">
            <a:tbl>
              <a:tblPr>
                <a:noFill/>
                <a:tableStyleId>{0A26F96C-79E7-4B43-9B65-565CF4E1E9DE}</a:tableStyleId>
              </a:tblPr>
              <a:tblGrid>
                <a:gridCol w="1096050"/>
                <a:gridCol w="3179925"/>
                <a:gridCol w="1713450"/>
                <a:gridCol w="2291125"/>
                <a:gridCol w="2006400"/>
              </a:tblGrid>
              <a:tr h="381000">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PHASE</a:t>
                      </a:r>
                      <a:endParaRPr b="1" sz="20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DETAILS</a:t>
                      </a:r>
                      <a:endParaRPr b="1" sz="20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DURATION</a:t>
                      </a:r>
                      <a:endParaRPr b="1" sz="20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SCHEDULE</a:t>
                      </a:r>
                      <a:endParaRPr b="1" sz="20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2000">
                          <a:solidFill>
                            <a:schemeClr val="dk1"/>
                          </a:solidFill>
                          <a:latin typeface="Nunito"/>
                          <a:ea typeface="Nunito"/>
                          <a:cs typeface="Nunito"/>
                          <a:sym typeface="Nunito"/>
                        </a:rPr>
                        <a:t>STATUS</a:t>
                      </a:r>
                      <a:endParaRPr b="1" sz="20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1</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WhatsApp channel migration</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10</a:t>
                      </a:r>
                      <a:r>
                        <a:rPr lang="en-US" sz="1500">
                          <a:solidFill>
                            <a:schemeClr val="dk1"/>
                          </a:solidFill>
                          <a:latin typeface="Nunito"/>
                          <a:ea typeface="Nunito"/>
                          <a:cs typeface="Nunito"/>
                          <a:sym typeface="Nunito"/>
                        </a:rPr>
                        <a:t> </a:t>
                      </a:r>
                      <a:r>
                        <a:rPr lang="en-US" sz="1500">
                          <a:solidFill>
                            <a:schemeClr val="dk1"/>
                          </a:solidFill>
                          <a:latin typeface="Nunito"/>
                          <a:ea typeface="Nunito"/>
                          <a:cs typeface="Nunito"/>
                          <a:sym typeface="Nunito"/>
                        </a:rPr>
                        <a:t>days</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10/5/2021 - 21/5/2021</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NOT STARTED</a:t>
                      </a:r>
                      <a:endParaRPr sz="1500">
                        <a:solidFill>
                          <a:schemeClr val="dk1"/>
                        </a:solidFill>
                        <a:latin typeface="Nunito"/>
                        <a:ea typeface="Nunito"/>
                        <a:cs typeface="Nunito"/>
                        <a:sym typeface="Nunito"/>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2</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SMS channel migration </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10</a:t>
                      </a:r>
                      <a:r>
                        <a:rPr lang="en-US" sz="1500">
                          <a:solidFill>
                            <a:schemeClr val="dk1"/>
                          </a:solidFill>
                          <a:latin typeface="Nunito"/>
                          <a:ea typeface="Nunito"/>
                          <a:cs typeface="Nunito"/>
                          <a:sym typeface="Nunito"/>
                        </a:rPr>
                        <a:t> </a:t>
                      </a:r>
                      <a:r>
                        <a:rPr lang="en-US" sz="1500">
                          <a:solidFill>
                            <a:schemeClr val="dk1"/>
                          </a:solidFill>
                          <a:latin typeface="Nunito"/>
                          <a:ea typeface="Nunito"/>
                          <a:cs typeface="Nunito"/>
                          <a:sym typeface="Nunito"/>
                        </a:rPr>
                        <a:t>days</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24</a:t>
                      </a:r>
                      <a:r>
                        <a:rPr lang="en-US" sz="1500">
                          <a:solidFill>
                            <a:schemeClr val="dk1"/>
                          </a:solidFill>
                          <a:latin typeface="Nunito"/>
                          <a:ea typeface="Nunito"/>
                          <a:cs typeface="Nunito"/>
                          <a:sym typeface="Nunito"/>
                        </a:rPr>
                        <a:t>/5/2021 - 4/6/2021</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NOT STARTED</a:t>
                      </a:r>
                      <a:endParaRPr sz="1500">
                        <a:solidFill>
                          <a:schemeClr val="dk1"/>
                        </a:solidFill>
                        <a:latin typeface="Nunito"/>
                        <a:ea typeface="Nunito"/>
                        <a:cs typeface="Nunito"/>
                        <a:sym typeface="Nunito"/>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3</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Call channel migration</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10</a:t>
                      </a:r>
                      <a:r>
                        <a:rPr lang="en-US" sz="1500">
                          <a:solidFill>
                            <a:schemeClr val="dk1"/>
                          </a:solidFill>
                          <a:latin typeface="Nunito"/>
                          <a:ea typeface="Nunito"/>
                          <a:cs typeface="Nunito"/>
                          <a:sym typeface="Nunito"/>
                        </a:rPr>
                        <a:t> days</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7</a:t>
                      </a:r>
                      <a:r>
                        <a:rPr lang="en-US" sz="1500">
                          <a:solidFill>
                            <a:schemeClr val="dk1"/>
                          </a:solidFill>
                          <a:latin typeface="Nunito"/>
                          <a:ea typeface="Nunito"/>
                          <a:cs typeface="Nunito"/>
                          <a:sym typeface="Nunito"/>
                        </a:rPr>
                        <a:t>/6/2021 - 18/6/2021</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NOT STARTED</a:t>
                      </a:r>
                      <a:endParaRPr sz="1500">
                        <a:solidFill>
                          <a:schemeClr val="dk1"/>
                        </a:solidFill>
                        <a:latin typeface="Nunito"/>
                        <a:ea typeface="Nunito"/>
                        <a:cs typeface="Nunito"/>
                        <a:sym typeface="Nunito"/>
                      </a:endParaRPr>
                    </a:p>
                  </a:txBody>
                  <a:tcPr marT="91425" marB="91425" marR="91425" marL="91425">
                    <a:solidFill>
                      <a:srgbClr val="B7B7B7"/>
                    </a:solidFill>
                  </a:tcPr>
                </a:tc>
              </a:tr>
            </a:tbl>
          </a:graphicData>
        </a:graphic>
      </p:graphicFrame>
      <p:sp>
        <p:nvSpPr>
          <p:cNvPr id="304" name="Google Shape;304;p36"/>
          <p:cNvSpPr txBox="1"/>
          <p:nvPr/>
        </p:nvSpPr>
        <p:spPr>
          <a:xfrm>
            <a:off x="977600" y="4077300"/>
            <a:ext cx="10294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latin typeface="Nunito"/>
                <a:ea typeface="Nunito"/>
                <a:cs typeface="Nunito"/>
                <a:sym typeface="Nunito"/>
              </a:rPr>
              <a:t>Selected Freshdesk migration CC agents selected are 5 vs 9 CC agents on Zendesk. Selected migration agents are available in this list (</a:t>
            </a:r>
            <a:r>
              <a:rPr lang="en-US" sz="2000" u="sng">
                <a:solidFill>
                  <a:schemeClr val="hlink"/>
                </a:solidFill>
                <a:latin typeface="Nunito"/>
                <a:ea typeface="Nunito"/>
                <a:cs typeface="Nunito"/>
                <a:sym typeface="Nunito"/>
                <a:hlinkClick r:id="rId3"/>
              </a:rPr>
              <a:t>LINK</a:t>
            </a:r>
            <a:r>
              <a:rPr lang="en-US" sz="2000">
                <a:solidFill>
                  <a:schemeClr val="dk1"/>
                </a:solidFill>
                <a:latin typeface="Nunito"/>
                <a:ea typeface="Nunito"/>
                <a:cs typeface="Nunito"/>
                <a:sym typeface="Nunito"/>
              </a:rPr>
              <a:t>)</a:t>
            </a:r>
            <a:endParaRPr sz="2000">
              <a:solidFill>
                <a:schemeClr val="dk1"/>
              </a:solidFill>
              <a:latin typeface="Nunito"/>
              <a:ea typeface="Nunito"/>
              <a:cs typeface="Nunito"/>
              <a:sym typeface="Nunito"/>
            </a:endParaRPr>
          </a:p>
          <a:p>
            <a:pPr indent="0" lvl="0" marL="0" rtl="0" algn="l">
              <a:spcBef>
                <a:spcPts val="0"/>
              </a:spcBef>
              <a:spcAft>
                <a:spcPts val="0"/>
              </a:spcAft>
              <a:buNone/>
            </a:pPr>
            <a:r>
              <a:t/>
            </a:r>
            <a:endParaRPr sz="2000">
              <a:solidFill>
                <a:schemeClr val="dk1"/>
              </a:solidFill>
              <a:latin typeface="Nunito"/>
              <a:ea typeface="Nunito"/>
              <a:cs typeface="Nunito"/>
              <a:sym typeface="Nunito"/>
            </a:endParaRPr>
          </a:p>
          <a:p>
            <a:pPr indent="0" lvl="0" marL="0" rtl="0" algn="l">
              <a:spcBef>
                <a:spcPts val="0"/>
              </a:spcBef>
              <a:spcAft>
                <a:spcPts val="0"/>
              </a:spcAft>
              <a:buNone/>
            </a:pPr>
            <a:r>
              <a:rPr lang="en-US" sz="2000">
                <a:solidFill>
                  <a:srgbClr val="FF0000"/>
                </a:solidFill>
                <a:latin typeface="Nunito"/>
                <a:ea typeface="Nunito"/>
                <a:cs typeface="Nunito"/>
                <a:sym typeface="Nunito"/>
              </a:rPr>
              <a:t>N/B: The duration of each phase is subject to change based on the challenges faced during migration.</a:t>
            </a:r>
            <a:endParaRPr sz="2000">
              <a:solidFill>
                <a:srgbClr val="FF0000"/>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Roadmap</a:t>
            </a:r>
            <a:r>
              <a:rPr lang="en-US"/>
              <a:t>/</a:t>
            </a:r>
            <a:r>
              <a:rPr lang="en-US"/>
              <a:t>next</a:t>
            </a:r>
            <a:r>
              <a:rPr lang="en-US"/>
              <a:t> steps</a:t>
            </a:r>
            <a:endParaRPr/>
          </a:p>
        </p:txBody>
      </p:sp>
      <p:sp>
        <p:nvSpPr>
          <p:cNvPr id="311" name="Google Shape;311;p37"/>
          <p:cNvSpPr txBox="1"/>
          <p:nvPr>
            <p:ph idx="1" type="subTitle"/>
          </p:nvPr>
        </p:nvSpPr>
        <p:spPr>
          <a:xfrm>
            <a:off x="458725" y="1332471"/>
            <a:ext cx="11274600" cy="702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When Freshdesk migration is complete, the following features will need to be implemented next:</a:t>
            </a:r>
            <a:endParaRPr sz="2000"/>
          </a:p>
          <a:p>
            <a:pPr indent="0" lvl="0" marL="0" rtl="0" algn="l">
              <a:spcBef>
                <a:spcPts val="1000"/>
              </a:spcBef>
              <a:spcAft>
                <a:spcPts val="0"/>
              </a:spcAft>
              <a:buNone/>
            </a:pPr>
            <a:r>
              <a:t/>
            </a:r>
            <a:endParaRPr sz="2000"/>
          </a:p>
        </p:txBody>
      </p:sp>
      <p:sp>
        <p:nvSpPr>
          <p:cNvPr id="312" name="Google Shape;312;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13" name="Google Shape;313;p37"/>
          <p:cNvGraphicFramePr/>
          <p:nvPr/>
        </p:nvGraphicFramePr>
        <p:xfrm>
          <a:off x="952500" y="2337738"/>
          <a:ext cx="3000000" cy="3000000"/>
        </p:xfrm>
        <a:graphic>
          <a:graphicData uri="http://schemas.openxmlformats.org/drawingml/2006/table">
            <a:tbl>
              <a:tblPr>
                <a:noFill/>
                <a:tableStyleId>{0A26F96C-79E7-4B43-9B65-565CF4E1E9DE}</a:tableStyleId>
              </a:tblPr>
              <a:tblGrid>
                <a:gridCol w="4804325"/>
                <a:gridCol w="2053675"/>
                <a:gridCol w="3429000"/>
              </a:tblGrid>
              <a:tr h="381000">
                <a:tc>
                  <a:txBody>
                    <a:bodyPr/>
                    <a:lstStyle/>
                    <a:p>
                      <a:pPr indent="0" lvl="0" marL="0" rtl="0" algn="l">
                        <a:spcBef>
                          <a:spcPts val="0"/>
                        </a:spcBef>
                        <a:spcAft>
                          <a:spcPts val="0"/>
                        </a:spcAft>
                        <a:buNone/>
                      </a:pPr>
                      <a:r>
                        <a:rPr b="1" lang="en-US" sz="1800">
                          <a:solidFill>
                            <a:schemeClr val="dk1"/>
                          </a:solidFill>
                          <a:latin typeface="Nunito"/>
                          <a:ea typeface="Nunito"/>
                          <a:cs typeface="Nunito"/>
                          <a:sym typeface="Nunito"/>
                        </a:rPr>
                        <a:t>FEATURE</a:t>
                      </a:r>
                      <a:endParaRPr b="1" sz="18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800">
                          <a:solidFill>
                            <a:schemeClr val="dk1"/>
                          </a:solidFill>
                          <a:latin typeface="Nunito"/>
                          <a:ea typeface="Nunito"/>
                          <a:cs typeface="Nunito"/>
                          <a:sym typeface="Nunito"/>
                        </a:rPr>
                        <a:t>PRIORITY</a:t>
                      </a:r>
                      <a:endParaRPr b="1" sz="18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800">
                          <a:solidFill>
                            <a:schemeClr val="dk1"/>
                          </a:solidFill>
                          <a:latin typeface="Nunito"/>
                          <a:ea typeface="Nunito"/>
                          <a:cs typeface="Nunito"/>
                          <a:sym typeface="Nunito"/>
                        </a:rPr>
                        <a:t>NOTES</a:t>
                      </a:r>
                      <a:endParaRPr b="1" sz="18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lnSpc>
                          <a:spcPct val="120000"/>
                        </a:lnSpc>
                        <a:spcBef>
                          <a:spcPts val="1000"/>
                        </a:spcBef>
                        <a:spcAft>
                          <a:spcPts val="0"/>
                        </a:spcAft>
                        <a:buNone/>
                      </a:pPr>
                      <a:r>
                        <a:rPr lang="en-US" sz="1500">
                          <a:solidFill>
                            <a:schemeClr val="dk1"/>
                          </a:solidFill>
                          <a:latin typeface="Nunito"/>
                          <a:ea typeface="Nunito"/>
                          <a:cs typeface="Nunito"/>
                          <a:sym typeface="Nunito"/>
                        </a:rPr>
                        <a:t>Cooker f</a:t>
                      </a:r>
                      <a:r>
                        <a:rPr lang="en-US" sz="1500">
                          <a:solidFill>
                            <a:schemeClr val="dk1"/>
                          </a:solidFill>
                          <a:latin typeface="Nunito"/>
                          <a:ea typeface="Nunito"/>
                          <a:cs typeface="Nunito"/>
                          <a:sym typeface="Nunito"/>
                        </a:rPr>
                        <a:t>ield visit scheduling within Freshdesk</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HIGH</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5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lnSpc>
                          <a:spcPct val="120000"/>
                        </a:lnSpc>
                        <a:spcBef>
                          <a:spcPts val="1000"/>
                        </a:spcBef>
                        <a:spcAft>
                          <a:spcPts val="0"/>
                        </a:spcAft>
                        <a:buNone/>
                      </a:pPr>
                      <a:r>
                        <a:rPr lang="en-US" sz="1500">
                          <a:solidFill>
                            <a:schemeClr val="dk1"/>
                          </a:solidFill>
                          <a:latin typeface="Nunito"/>
                          <a:ea typeface="Nunito"/>
                          <a:cs typeface="Nunito"/>
                          <a:sym typeface="Nunito"/>
                        </a:rPr>
                        <a:t>Set up Freshdesk productivity automations</a:t>
                      </a:r>
                      <a:endParaRPr sz="15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MEDIUM</a:t>
                      </a:r>
                      <a:endParaRPr sz="15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5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lnSpc>
                          <a:spcPct val="120000"/>
                        </a:lnSpc>
                        <a:spcBef>
                          <a:spcPts val="1000"/>
                        </a:spcBef>
                        <a:spcAft>
                          <a:spcPts val="0"/>
                        </a:spcAft>
                        <a:buNone/>
                      </a:pPr>
                      <a:r>
                        <a:rPr lang="en-US" sz="1500">
                          <a:solidFill>
                            <a:schemeClr val="dk1"/>
                          </a:solidFill>
                          <a:latin typeface="Nunito"/>
                          <a:ea typeface="Nunito"/>
                          <a:cs typeface="Nunito"/>
                          <a:sym typeface="Nunito"/>
                        </a:rPr>
                        <a:t>WhatsApp chatbots</a:t>
                      </a:r>
                      <a:endParaRPr sz="15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MEDIUM</a:t>
                      </a:r>
                      <a:endParaRPr sz="15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5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20000"/>
                        </a:lnSpc>
                        <a:spcBef>
                          <a:spcPts val="1000"/>
                        </a:spcBef>
                        <a:spcAft>
                          <a:spcPts val="0"/>
                        </a:spcAft>
                        <a:buNone/>
                      </a:pPr>
                      <a:r>
                        <a:rPr lang="en-US" sz="1500">
                          <a:solidFill>
                            <a:schemeClr val="dk1"/>
                          </a:solidFill>
                          <a:latin typeface="Nunito"/>
                          <a:ea typeface="Nunito"/>
                          <a:cs typeface="Nunito"/>
                          <a:sym typeface="Nunito"/>
                        </a:rPr>
                        <a:t>Social media integration (Facebook, Twitter)</a:t>
                      </a:r>
                      <a:endParaRPr sz="15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LOW</a:t>
                      </a:r>
                      <a:endParaRPr sz="15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sz="15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lnSpc>
                          <a:spcPct val="120000"/>
                        </a:lnSpc>
                        <a:spcBef>
                          <a:spcPts val="1000"/>
                        </a:spcBef>
                        <a:spcAft>
                          <a:spcPts val="0"/>
                        </a:spcAft>
                        <a:buNone/>
                      </a:pPr>
                      <a:r>
                        <a:rPr lang="en-US" sz="1500">
                          <a:solidFill>
                            <a:schemeClr val="dk1"/>
                          </a:solidFill>
                          <a:latin typeface="Nunito"/>
                          <a:ea typeface="Nunito"/>
                          <a:cs typeface="Nunito"/>
                          <a:sym typeface="Nunito"/>
                        </a:rPr>
                        <a:t>Chatbots to support KOKO websites</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LOW</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500">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p>
            <a:pPr indent="-406400" lvl="0" marL="457200" rtl="0" algn="l">
              <a:lnSpc>
                <a:spcPct val="100000"/>
              </a:lnSpc>
              <a:spcBef>
                <a:spcPts val="1000"/>
              </a:spcBef>
              <a:spcAft>
                <a:spcPts val="0"/>
              </a:spcAft>
              <a:buSzPts val="2800"/>
              <a:buChar char="●"/>
            </a:pPr>
            <a:r>
              <a:rPr lang="en-US"/>
              <a:t>Overview</a:t>
            </a:r>
            <a:endParaRPr/>
          </a:p>
          <a:p>
            <a:pPr indent="-406400" lvl="0" marL="457200" rtl="0" algn="l">
              <a:lnSpc>
                <a:spcPct val="100000"/>
              </a:lnSpc>
              <a:spcBef>
                <a:spcPts val="0"/>
              </a:spcBef>
              <a:spcAft>
                <a:spcPts val="0"/>
              </a:spcAft>
              <a:buSzPts val="2800"/>
              <a:buChar char="●"/>
            </a:pPr>
            <a:r>
              <a:rPr lang="en-US"/>
              <a:t>Benefits</a:t>
            </a:r>
            <a:endParaRPr/>
          </a:p>
          <a:p>
            <a:pPr indent="-406400" lvl="0" marL="457200" rtl="0" algn="l">
              <a:lnSpc>
                <a:spcPct val="100000"/>
              </a:lnSpc>
              <a:spcBef>
                <a:spcPts val="0"/>
              </a:spcBef>
              <a:spcAft>
                <a:spcPts val="0"/>
              </a:spcAft>
              <a:buSzPts val="2800"/>
              <a:buChar char="●"/>
            </a:pPr>
            <a:r>
              <a:rPr lang="en-US"/>
              <a:t>Objectives</a:t>
            </a:r>
            <a:endParaRPr/>
          </a:p>
          <a:p>
            <a:pPr indent="-406400" lvl="0" marL="457200" rtl="0" algn="l">
              <a:lnSpc>
                <a:spcPct val="100000"/>
              </a:lnSpc>
              <a:spcBef>
                <a:spcPts val="0"/>
              </a:spcBef>
              <a:spcAft>
                <a:spcPts val="0"/>
              </a:spcAft>
              <a:buSzPts val="2800"/>
              <a:buChar char="●"/>
            </a:pPr>
            <a:r>
              <a:rPr lang="en-US"/>
              <a:t>Approach</a:t>
            </a:r>
            <a:endParaRPr/>
          </a:p>
          <a:p>
            <a:pPr indent="-406400" lvl="0" marL="457200" rtl="0" algn="l">
              <a:lnSpc>
                <a:spcPct val="100000"/>
              </a:lnSpc>
              <a:spcBef>
                <a:spcPts val="0"/>
              </a:spcBef>
              <a:spcAft>
                <a:spcPts val="0"/>
              </a:spcAft>
              <a:buSzPts val="2800"/>
              <a:buChar char="●"/>
            </a:pPr>
            <a:r>
              <a:rPr lang="en-US"/>
              <a:t>Migration Plan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k.nyawallow@kokonetworks.com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Font typeface="Arial"/>
              <a:buNone/>
            </a:pPr>
            <a:r>
              <a:rPr lang="en-US"/>
              <a:t>Overview</a:t>
            </a:r>
            <a:endParaRPr/>
          </a:p>
        </p:txBody>
      </p:sp>
      <p:sp>
        <p:nvSpPr>
          <p:cNvPr id="178" name="Google Shape;178;p2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2000"/>
              <a:t>Freshdesk is a powerful cloud-based help desk solution with an easy to use user interface. Suited for small to medium businesses, it can help deliver the required customer service experience as it is straightforward to use.</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Clr>
                <a:schemeClr val="dk1"/>
              </a:buClr>
              <a:buSzPts val="1100"/>
              <a:buFont typeface="Arial"/>
              <a:buNone/>
            </a:pPr>
            <a:r>
              <a:rPr lang="en-US" sz="2000"/>
              <a:t>Freshdesk is best suited if you:</a:t>
            </a:r>
            <a:endParaRPr sz="2000"/>
          </a:p>
          <a:p>
            <a:pPr indent="-355600" lvl="0" marL="457200" rtl="0" algn="l">
              <a:lnSpc>
                <a:spcPct val="120000"/>
              </a:lnSpc>
              <a:spcBef>
                <a:spcPts val="0"/>
              </a:spcBef>
              <a:spcAft>
                <a:spcPts val="0"/>
              </a:spcAft>
              <a:buSzPts val="2000"/>
              <a:buChar char="●"/>
            </a:pPr>
            <a:r>
              <a:rPr lang="en-US" sz="2000"/>
              <a:t>Want a quick setup without lengthy settings and configurations.</a:t>
            </a:r>
            <a:endParaRPr sz="2000"/>
          </a:p>
          <a:p>
            <a:pPr indent="-355600" lvl="0" marL="457200" rtl="0" algn="l">
              <a:lnSpc>
                <a:spcPct val="120000"/>
              </a:lnSpc>
              <a:spcBef>
                <a:spcPts val="0"/>
              </a:spcBef>
              <a:spcAft>
                <a:spcPts val="0"/>
              </a:spcAft>
              <a:buSzPts val="2000"/>
              <a:buChar char="●"/>
            </a:pPr>
            <a:r>
              <a:rPr lang="en-US" sz="2000"/>
              <a:t>Prefer ease of use over extensive customization (still possible).</a:t>
            </a:r>
            <a:endParaRPr sz="2000"/>
          </a:p>
          <a:p>
            <a:pPr indent="-355600" lvl="0" marL="457200" rtl="0" algn="l">
              <a:lnSpc>
                <a:spcPct val="120000"/>
              </a:lnSpc>
              <a:spcBef>
                <a:spcPts val="0"/>
              </a:spcBef>
              <a:spcAft>
                <a:spcPts val="0"/>
              </a:spcAft>
              <a:buSzPts val="2000"/>
              <a:buChar char="●"/>
            </a:pPr>
            <a:r>
              <a:rPr lang="en-US" sz="2000"/>
              <a:t>Want simple collaboration tools.</a:t>
            </a:r>
            <a:endParaRPr sz="2000"/>
          </a:p>
          <a:p>
            <a:pPr indent="-355600" lvl="0" marL="457200" rtl="0" algn="l">
              <a:lnSpc>
                <a:spcPct val="120000"/>
              </a:lnSpc>
              <a:spcBef>
                <a:spcPts val="0"/>
              </a:spcBef>
              <a:spcAft>
                <a:spcPts val="0"/>
              </a:spcAft>
              <a:buSzPts val="2000"/>
              <a:buChar char="●"/>
            </a:pPr>
            <a:r>
              <a:rPr lang="en-US" sz="2000"/>
              <a:t>Want one window solution for all helpdesk needs.</a:t>
            </a:r>
            <a:endParaRPr sz="2000"/>
          </a:p>
          <a:p>
            <a:pPr indent="0" lvl="0" marL="0" rtl="0" algn="l">
              <a:lnSpc>
                <a:spcPct val="120000"/>
              </a:lnSpc>
              <a:spcBef>
                <a:spcPts val="0"/>
              </a:spcBef>
              <a:spcAft>
                <a:spcPts val="0"/>
              </a:spcAft>
              <a:buNone/>
            </a:pPr>
            <a:r>
              <a:t/>
            </a:r>
            <a:endParaRPr sz="20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5" name="Google Shape;185;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Font typeface="Arial"/>
              <a:buNone/>
            </a:pPr>
            <a:r>
              <a:rPr lang="en-US"/>
              <a:t>Overview (Dashboard)</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7" name="Google Shape;187;p22"/>
          <p:cNvPicPr preferRelativeResize="0"/>
          <p:nvPr/>
        </p:nvPicPr>
        <p:blipFill>
          <a:blip r:embed="rId4">
            <a:alphaModFix/>
          </a:blip>
          <a:stretch>
            <a:fillRect/>
          </a:stretch>
        </p:blipFill>
        <p:spPr>
          <a:xfrm>
            <a:off x="340975" y="1027743"/>
            <a:ext cx="11510043" cy="52207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3" name="Google Shape;193;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Font typeface="Arial"/>
              <a:buNone/>
            </a:pPr>
            <a:r>
              <a:rPr lang="en-US"/>
              <a:t>Overview (Tickets)</a:t>
            </a:r>
            <a:endParaRPr/>
          </a:p>
        </p:txBody>
      </p:sp>
      <p:sp>
        <p:nvSpPr>
          <p:cNvPr id="194" name="Google Shape;194;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5" name="Google Shape;195;p23"/>
          <p:cNvPicPr preferRelativeResize="0"/>
          <p:nvPr/>
        </p:nvPicPr>
        <p:blipFill>
          <a:blip r:embed="rId4">
            <a:alphaModFix/>
          </a:blip>
          <a:stretch>
            <a:fillRect/>
          </a:stretch>
        </p:blipFill>
        <p:spPr>
          <a:xfrm>
            <a:off x="333188" y="1027743"/>
            <a:ext cx="11525613" cy="52207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Font typeface="Arial"/>
              <a:buNone/>
            </a:pPr>
            <a:r>
              <a:rPr lang="en-US"/>
              <a:t>Overview (Ticket Details)</a:t>
            </a:r>
            <a:endParaRPr/>
          </a:p>
        </p:txBody>
      </p:sp>
      <p:sp>
        <p:nvSpPr>
          <p:cNvPr id="202" name="Google Shape;202;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3" name="Google Shape;203;p24"/>
          <p:cNvPicPr preferRelativeResize="0"/>
          <p:nvPr/>
        </p:nvPicPr>
        <p:blipFill>
          <a:blip r:embed="rId4">
            <a:alphaModFix/>
          </a:blip>
          <a:stretch>
            <a:fillRect/>
          </a:stretch>
        </p:blipFill>
        <p:spPr>
          <a:xfrm>
            <a:off x="228600" y="1027743"/>
            <a:ext cx="11722791" cy="52207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9" name="Google Shape;209;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Benefits</a:t>
            </a:r>
            <a:r>
              <a:rPr lang="en-US"/>
              <a:t> Of Freshdesk</a:t>
            </a:r>
            <a:endParaRPr/>
          </a:p>
        </p:txBody>
      </p:sp>
      <p:sp>
        <p:nvSpPr>
          <p:cNvPr id="210" name="Google Shape;210;p25"/>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AutoNum type="arabicPeriod"/>
            </a:pPr>
            <a:r>
              <a:rPr lang="en-US" sz="2000"/>
              <a:t>Simpler, more productive UI/UX for support staff</a:t>
            </a:r>
            <a:endParaRPr sz="2000"/>
          </a:p>
          <a:p>
            <a:pPr indent="-355600" lvl="0" marL="457200" rtl="0" algn="l">
              <a:lnSpc>
                <a:spcPct val="115000"/>
              </a:lnSpc>
              <a:spcBef>
                <a:spcPts val="0"/>
              </a:spcBef>
              <a:spcAft>
                <a:spcPts val="0"/>
              </a:spcAft>
              <a:buSzPts val="2000"/>
              <a:buAutoNum type="arabicPeriod"/>
            </a:pPr>
            <a:r>
              <a:rPr lang="en-US" sz="2000"/>
              <a:t>Cross channel customer support from a single user interface</a:t>
            </a:r>
            <a:endParaRPr sz="2000"/>
          </a:p>
          <a:p>
            <a:pPr indent="-355600" lvl="0" marL="457200" rtl="0" algn="l">
              <a:lnSpc>
                <a:spcPct val="120000"/>
              </a:lnSpc>
              <a:spcBef>
                <a:spcPts val="0"/>
              </a:spcBef>
              <a:spcAft>
                <a:spcPts val="0"/>
              </a:spcAft>
              <a:buSzPts val="2000"/>
              <a:buAutoNum type="arabicPeriod"/>
            </a:pPr>
            <a:r>
              <a:rPr lang="en-US" sz="2000"/>
              <a:t>Native integration with WhatsApp saves on the cost of Ongair ($</a:t>
            </a:r>
            <a:r>
              <a:rPr lang="en-US" sz="2000"/>
              <a:t>1</a:t>
            </a:r>
            <a:r>
              <a:rPr lang="en-US" sz="2000"/>
              <a:t>00+/month).</a:t>
            </a:r>
            <a:endParaRPr sz="2000"/>
          </a:p>
          <a:p>
            <a:pPr indent="-355600" lvl="0" marL="457200" rtl="0" algn="l">
              <a:lnSpc>
                <a:spcPct val="120000"/>
              </a:lnSpc>
              <a:spcBef>
                <a:spcPts val="0"/>
              </a:spcBef>
              <a:spcAft>
                <a:spcPts val="0"/>
              </a:spcAft>
              <a:buSzPts val="2000"/>
              <a:buAutoNum type="arabicPeriod"/>
            </a:pPr>
            <a:r>
              <a:rPr lang="en-US" sz="2000"/>
              <a:t>Intelligent ticket </a:t>
            </a:r>
            <a:r>
              <a:rPr lang="en-US" sz="2000"/>
              <a:t>management</a:t>
            </a:r>
            <a:r>
              <a:rPr lang="en-US" sz="2000"/>
              <a:t> features increase CC agent productivity.</a:t>
            </a:r>
            <a:endParaRPr sz="2000"/>
          </a:p>
          <a:p>
            <a:pPr indent="-355600" lvl="0" marL="457200" rtl="0" algn="l">
              <a:lnSpc>
                <a:spcPct val="120000"/>
              </a:lnSpc>
              <a:spcBef>
                <a:spcPts val="0"/>
              </a:spcBef>
              <a:spcAft>
                <a:spcPts val="0"/>
              </a:spcAft>
              <a:buSzPts val="2000"/>
              <a:buAutoNum type="arabicPeriod"/>
            </a:pPr>
            <a:r>
              <a:rPr lang="en-US" sz="2000"/>
              <a:t>Improved collaboration between CC, NOC and Engineering teams.</a:t>
            </a:r>
            <a:endParaRPr sz="2000"/>
          </a:p>
          <a:p>
            <a:pPr indent="-355600" lvl="0" marL="457200" rtl="0" algn="l">
              <a:lnSpc>
                <a:spcPct val="115000"/>
              </a:lnSpc>
              <a:spcBef>
                <a:spcPts val="0"/>
              </a:spcBef>
              <a:spcAft>
                <a:spcPts val="0"/>
              </a:spcAft>
              <a:buSzPts val="2000"/>
              <a:buAutoNum type="arabicPeriod"/>
            </a:pPr>
            <a:r>
              <a:rPr lang="en-US" sz="2000"/>
              <a:t>Easy access to customer information from one platform</a:t>
            </a:r>
            <a:endParaRPr sz="2000"/>
          </a:p>
          <a:p>
            <a:pPr indent="-355600" lvl="0" marL="457200" rtl="0" algn="l">
              <a:lnSpc>
                <a:spcPct val="115000"/>
              </a:lnSpc>
              <a:spcBef>
                <a:spcPts val="0"/>
              </a:spcBef>
              <a:spcAft>
                <a:spcPts val="0"/>
              </a:spcAft>
              <a:buSzPts val="2000"/>
              <a:buAutoNum type="arabicPeriod"/>
            </a:pPr>
            <a:r>
              <a:rPr lang="en-US" sz="2000"/>
              <a:t>Comprehensive curated and custom reporting suitable for analytics and business intelligence</a:t>
            </a:r>
            <a:endParaRPr sz="2000"/>
          </a:p>
          <a:p>
            <a:pPr indent="-355600" lvl="0" marL="457200" rtl="0" algn="l">
              <a:lnSpc>
                <a:spcPct val="115000"/>
              </a:lnSpc>
              <a:spcBef>
                <a:spcPts val="0"/>
              </a:spcBef>
              <a:spcAft>
                <a:spcPts val="0"/>
              </a:spcAft>
              <a:buSzPts val="2000"/>
              <a:buAutoNum type="arabicPeriod"/>
            </a:pPr>
            <a:r>
              <a:rPr lang="en-US" sz="2000"/>
              <a:t>Reduced complexity integrating with external services</a:t>
            </a:r>
            <a:endParaRPr sz="2000"/>
          </a:p>
          <a:p>
            <a:pPr indent="-355600" lvl="0" marL="457200" rtl="0" algn="l">
              <a:lnSpc>
                <a:spcPct val="115000"/>
              </a:lnSpc>
              <a:spcBef>
                <a:spcPts val="0"/>
              </a:spcBef>
              <a:spcAft>
                <a:spcPts val="0"/>
              </a:spcAft>
              <a:buSzPts val="2000"/>
              <a:buAutoNum type="arabicPeriod"/>
            </a:pPr>
            <a:r>
              <a:rPr lang="en-US" sz="2000"/>
              <a:t>Freshdesk is more affordable than Zendesk (details in the next slide) </a:t>
            </a:r>
            <a:endParaRPr sz="2000"/>
          </a:p>
        </p:txBody>
      </p:sp>
      <p:sp>
        <p:nvSpPr>
          <p:cNvPr id="211" name="Google Shape;211;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7" name="Google Shape;217;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Benefits Of </a:t>
            </a:r>
            <a:r>
              <a:rPr lang="en-US"/>
              <a:t>Freshdesk</a:t>
            </a:r>
            <a:endParaRPr/>
          </a:p>
        </p:txBody>
      </p:sp>
      <p:sp>
        <p:nvSpPr>
          <p:cNvPr id="218" name="Google Shape;218;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19" name="Google Shape;219;p26"/>
          <p:cNvGraphicFramePr/>
          <p:nvPr/>
        </p:nvGraphicFramePr>
        <p:xfrm>
          <a:off x="1304225" y="2449538"/>
          <a:ext cx="3000000" cy="3000000"/>
        </p:xfrm>
        <a:graphic>
          <a:graphicData uri="http://schemas.openxmlformats.org/drawingml/2006/table">
            <a:tbl>
              <a:tblPr>
                <a:noFill/>
                <a:tableStyleId>{0A26F96C-79E7-4B43-9B65-565CF4E1E9DE}</a:tableStyleId>
              </a:tblPr>
              <a:tblGrid>
                <a:gridCol w="4636925"/>
                <a:gridCol w="4946625"/>
              </a:tblGrid>
              <a:tr h="396200">
                <a:tc>
                  <a:txBody>
                    <a:bodyPr/>
                    <a:lstStyle/>
                    <a:p>
                      <a:pPr indent="0" lvl="0" marL="0" rtl="0" algn="l">
                        <a:spcBef>
                          <a:spcPts val="0"/>
                        </a:spcBef>
                        <a:spcAft>
                          <a:spcPts val="0"/>
                        </a:spcAft>
                        <a:buNone/>
                      </a:pPr>
                      <a:r>
                        <a:rPr b="1" lang="en-US" sz="1800">
                          <a:solidFill>
                            <a:schemeClr val="dk1"/>
                          </a:solidFill>
                          <a:latin typeface="Nunito"/>
                          <a:ea typeface="Nunito"/>
                          <a:cs typeface="Nunito"/>
                          <a:sym typeface="Nunito"/>
                        </a:rPr>
                        <a:t>FRESHDESK (ESTATE)</a:t>
                      </a:r>
                      <a:endParaRPr b="1" sz="18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800">
                          <a:solidFill>
                            <a:schemeClr val="dk1"/>
                          </a:solidFill>
                          <a:latin typeface="Nunito"/>
                          <a:ea typeface="Nunito"/>
                          <a:cs typeface="Nunito"/>
                          <a:sym typeface="Nunito"/>
                        </a:rPr>
                        <a:t>ZENDESK</a:t>
                      </a:r>
                      <a:r>
                        <a:rPr b="1" lang="en-US" sz="1800">
                          <a:solidFill>
                            <a:schemeClr val="dk1"/>
                          </a:solidFill>
                          <a:latin typeface="Nunito"/>
                          <a:ea typeface="Nunito"/>
                          <a:cs typeface="Nunito"/>
                          <a:sym typeface="Nunito"/>
                        </a:rPr>
                        <a:t> (SUITE TEAM)</a:t>
                      </a:r>
                      <a:endParaRPr b="1" sz="1800">
                        <a:solidFill>
                          <a:schemeClr val="dk1"/>
                        </a:solidFill>
                        <a:latin typeface="Nunito"/>
                        <a:ea typeface="Nunito"/>
                        <a:cs typeface="Nunito"/>
                        <a:sym typeface="Nunito"/>
                      </a:endParaRPr>
                    </a:p>
                  </a:txBody>
                  <a:tcPr marT="91425" marB="91425" marR="91425" marL="91425"/>
                </a:tc>
              </a:tr>
              <a:tr h="319525">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Estate Plan (50 seats x $49)</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Support Professional Subscription (48 </a:t>
                      </a:r>
                      <a:r>
                        <a:rPr lang="en-US" sz="1500">
                          <a:solidFill>
                            <a:schemeClr val="dk1"/>
                          </a:solidFill>
                          <a:latin typeface="Nunito"/>
                          <a:ea typeface="Nunito"/>
                          <a:cs typeface="Nunito"/>
                          <a:sym typeface="Nunito"/>
                        </a:rPr>
                        <a:t>seats  x $59</a:t>
                      </a:r>
                      <a:r>
                        <a:rPr lang="en-US" sz="1500">
                          <a:solidFill>
                            <a:schemeClr val="dk1"/>
                          </a:solidFill>
                          <a:latin typeface="Nunito"/>
                          <a:ea typeface="Nunito"/>
                          <a:cs typeface="Nunito"/>
                          <a:sym typeface="Nunito"/>
                        </a:rPr>
                        <a:t>)</a:t>
                      </a:r>
                      <a:endParaRPr sz="1500">
                        <a:solidFill>
                          <a:schemeClr val="dk1"/>
                        </a:solidFill>
                        <a:latin typeface="Nunito"/>
                        <a:ea typeface="Nunito"/>
                        <a:cs typeface="Nunito"/>
                        <a:sym typeface="Nunito"/>
                      </a:endParaRPr>
                    </a:p>
                  </a:txBody>
                  <a:tcPr marT="91425" marB="91425" marR="91425" marL="91425"/>
                </a:tc>
              </a:tr>
              <a:tr h="390325">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Field Service Management (6 seats x $29)</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Support: Collaboration Subscription (48 </a:t>
                      </a:r>
                      <a:r>
                        <a:rPr lang="en-US" sz="1500">
                          <a:solidFill>
                            <a:schemeClr val="dk1"/>
                          </a:solidFill>
                          <a:latin typeface="Nunito"/>
                          <a:ea typeface="Nunito"/>
                          <a:cs typeface="Nunito"/>
                          <a:sym typeface="Nunito"/>
                        </a:rPr>
                        <a:t>seats x $25</a:t>
                      </a:r>
                      <a:r>
                        <a:rPr lang="en-US" sz="1500">
                          <a:solidFill>
                            <a:schemeClr val="dk1"/>
                          </a:solidFill>
                          <a:latin typeface="Nunito"/>
                          <a:ea typeface="Nunito"/>
                          <a:cs typeface="Nunito"/>
                          <a:sym typeface="Nunito"/>
                        </a:rPr>
                        <a:t>)</a:t>
                      </a:r>
                      <a:endParaRPr sz="1500">
                        <a:solidFill>
                          <a:schemeClr val="dk1"/>
                        </a:solidFill>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WhatsApp integration (1 </a:t>
                      </a:r>
                      <a:r>
                        <a:rPr lang="en-US" sz="1500">
                          <a:solidFill>
                            <a:schemeClr val="dk1"/>
                          </a:solidFill>
                          <a:latin typeface="Nunito"/>
                          <a:ea typeface="Nunito"/>
                          <a:cs typeface="Nunito"/>
                          <a:sym typeface="Nunito"/>
                        </a:rPr>
                        <a:t>unit</a:t>
                      </a:r>
                      <a:r>
                        <a:rPr lang="en-US" sz="1500">
                          <a:solidFill>
                            <a:schemeClr val="dk1"/>
                          </a:solidFill>
                          <a:latin typeface="Nunito"/>
                          <a:ea typeface="Nunito"/>
                          <a:cs typeface="Nunito"/>
                          <a:sym typeface="Nunito"/>
                        </a:rPr>
                        <a:t> x $49)</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solidFill>
                            <a:schemeClr val="dk1"/>
                          </a:solidFill>
                          <a:latin typeface="Nunito"/>
                          <a:ea typeface="Nunito"/>
                          <a:cs typeface="Nunito"/>
                          <a:sym typeface="Nunito"/>
                        </a:rPr>
                        <a:t>Ongair ($149)</a:t>
                      </a:r>
                      <a:endParaRPr sz="1500">
                        <a:solidFill>
                          <a:schemeClr val="dk1"/>
                        </a:solidFill>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t/>
                      </a:r>
                      <a:endParaRPr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5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US" sz="1500">
                          <a:solidFill>
                            <a:schemeClr val="dk1"/>
                          </a:solidFill>
                          <a:latin typeface="Nunito"/>
                          <a:ea typeface="Nunito"/>
                          <a:cs typeface="Nunito"/>
                          <a:sym typeface="Nunito"/>
                        </a:rPr>
                        <a:t>Total (monthly): $2,</a:t>
                      </a:r>
                      <a:r>
                        <a:rPr b="1" lang="en-US" sz="1500">
                          <a:solidFill>
                            <a:schemeClr val="dk1"/>
                          </a:solidFill>
                          <a:latin typeface="Nunito"/>
                          <a:ea typeface="Nunito"/>
                          <a:cs typeface="Nunito"/>
                          <a:sym typeface="Nunito"/>
                        </a:rPr>
                        <a:t>673</a:t>
                      </a:r>
                      <a:endParaRPr b="1" sz="15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500">
                          <a:solidFill>
                            <a:schemeClr val="dk1"/>
                          </a:solidFill>
                          <a:latin typeface="Nunito"/>
                          <a:ea typeface="Nunito"/>
                          <a:cs typeface="Nunito"/>
                          <a:sym typeface="Nunito"/>
                        </a:rPr>
                        <a:t>Total (monthly): </a:t>
                      </a:r>
                      <a:r>
                        <a:rPr b="1" lang="en-US" sz="1500">
                          <a:solidFill>
                            <a:schemeClr val="dk1"/>
                          </a:solidFill>
                          <a:latin typeface="Nunito"/>
                          <a:ea typeface="Nunito"/>
                          <a:cs typeface="Nunito"/>
                          <a:sym typeface="Nunito"/>
                        </a:rPr>
                        <a:t>$4,181</a:t>
                      </a:r>
                      <a:endParaRPr b="1" sz="1500">
                        <a:solidFill>
                          <a:schemeClr val="dk1"/>
                        </a:solidFill>
                        <a:latin typeface="Nunito"/>
                        <a:ea typeface="Nunito"/>
                        <a:cs typeface="Nunito"/>
                        <a:sym typeface="Nunito"/>
                      </a:endParaRPr>
                    </a:p>
                  </a:txBody>
                  <a:tcPr marT="91425" marB="91425" marR="91425" marL="91425"/>
                </a:tc>
              </a:tr>
            </a:tbl>
          </a:graphicData>
        </a:graphic>
      </p:graphicFrame>
      <p:sp>
        <p:nvSpPr>
          <p:cNvPr id="220" name="Google Shape;220;p26"/>
          <p:cNvSpPr txBox="1"/>
          <p:nvPr/>
        </p:nvSpPr>
        <p:spPr>
          <a:xfrm>
            <a:off x="1309650" y="1415850"/>
            <a:ext cx="958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Price Comparison between Freshdesk and Zendesk</a:t>
            </a:r>
            <a:endParaRPr>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6" name="Google Shape;226;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Objectives For Migration</a:t>
            </a:r>
            <a:endParaRPr/>
          </a:p>
        </p:txBody>
      </p:sp>
      <p:sp>
        <p:nvSpPr>
          <p:cNvPr id="227" name="Google Shape;227;p2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355600" lvl="0" marL="457200" rtl="0" algn="l">
              <a:lnSpc>
                <a:spcPct val="120000"/>
              </a:lnSpc>
              <a:spcBef>
                <a:spcPts val="0"/>
              </a:spcBef>
              <a:spcAft>
                <a:spcPts val="0"/>
              </a:spcAft>
              <a:buSzPts val="2000"/>
              <a:buAutoNum type="arabicPeriod"/>
            </a:pPr>
            <a:r>
              <a:rPr lang="en-US" sz="2000"/>
              <a:t>Provide CCRs with unified access to the customer support information.</a:t>
            </a:r>
            <a:endParaRPr sz="2000"/>
          </a:p>
          <a:p>
            <a:pPr indent="-355600" lvl="0" marL="457200" rtl="0" algn="l">
              <a:lnSpc>
                <a:spcPct val="120000"/>
              </a:lnSpc>
              <a:spcBef>
                <a:spcPts val="0"/>
              </a:spcBef>
              <a:spcAft>
                <a:spcPts val="0"/>
              </a:spcAft>
              <a:buSzPts val="2000"/>
              <a:buAutoNum type="arabicPeriod"/>
            </a:pPr>
            <a:r>
              <a:rPr lang="en-US" sz="2000"/>
              <a:t>Remove duplicate/orphaned customer data from the support pipeline.</a:t>
            </a:r>
            <a:endParaRPr sz="2000"/>
          </a:p>
          <a:p>
            <a:pPr indent="-355600" lvl="0" marL="457200" rtl="0" algn="l">
              <a:lnSpc>
                <a:spcPct val="120000"/>
              </a:lnSpc>
              <a:spcBef>
                <a:spcPts val="0"/>
              </a:spcBef>
              <a:spcAft>
                <a:spcPts val="0"/>
              </a:spcAft>
              <a:buSzPts val="2000"/>
              <a:buAutoNum type="arabicPeriod"/>
            </a:pPr>
            <a:r>
              <a:rPr lang="en-US" sz="2000"/>
              <a:t>Provide robust integrations with customer support channels</a:t>
            </a:r>
            <a:endParaRPr sz="2000"/>
          </a:p>
          <a:p>
            <a:pPr indent="-355600" lvl="0" marL="457200" rtl="0" algn="l">
              <a:lnSpc>
                <a:spcPct val="120000"/>
              </a:lnSpc>
              <a:spcBef>
                <a:spcPts val="0"/>
              </a:spcBef>
              <a:spcAft>
                <a:spcPts val="0"/>
              </a:spcAft>
              <a:buSzPts val="2000"/>
              <a:buAutoNum type="arabicPeriod"/>
            </a:pPr>
            <a:r>
              <a:rPr lang="en-US" sz="2000"/>
              <a:t>Synchronize customer data with KOKO Core to ensure up to date information.</a:t>
            </a:r>
            <a:endParaRPr sz="2000"/>
          </a:p>
          <a:p>
            <a:pPr indent="-355600" lvl="0" marL="457200" rtl="0" algn="l">
              <a:lnSpc>
                <a:spcPct val="120000"/>
              </a:lnSpc>
              <a:spcBef>
                <a:spcPts val="0"/>
              </a:spcBef>
              <a:spcAft>
                <a:spcPts val="0"/>
              </a:spcAft>
              <a:buSzPts val="2000"/>
              <a:buAutoNum type="arabicPeriod"/>
            </a:pPr>
            <a:r>
              <a:rPr lang="en-US" sz="2000"/>
              <a:t>Better integration of CC with Network Operations (NOC) and Technical Reliability</a:t>
            </a:r>
            <a:endParaRPr sz="2000"/>
          </a:p>
          <a:p>
            <a:pPr indent="-355600" lvl="0" marL="457200" rtl="0" algn="l">
              <a:lnSpc>
                <a:spcPct val="120000"/>
              </a:lnSpc>
              <a:spcBef>
                <a:spcPts val="0"/>
              </a:spcBef>
              <a:spcAft>
                <a:spcPts val="0"/>
              </a:spcAft>
              <a:buSzPts val="2000"/>
              <a:buAutoNum type="arabicPeriod"/>
            </a:pPr>
            <a:r>
              <a:rPr lang="en-US" sz="2000"/>
              <a:t>Build</a:t>
            </a:r>
            <a:r>
              <a:rPr lang="en-US" sz="2000"/>
              <a:t> clean, relevant reports and dashboards for KOKO CC operations</a:t>
            </a:r>
            <a:endParaRPr sz="2000"/>
          </a:p>
          <a:p>
            <a:pPr indent="-355600" lvl="0" marL="457200" rtl="0" algn="l">
              <a:lnSpc>
                <a:spcPct val="120000"/>
              </a:lnSpc>
              <a:spcBef>
                <a:spcPts val="0"/>
              </a:spcBef>
              <a:spcAft>
                <a:spcPts val="0"/>
              </a:spcAft>
              <a:buSzPts val="2000"/>
              <a:buAutoNum type="arabicPeriod"/>
            </a:pPr>
            <a:r>
              <a:rPr lang="en-US" sz="2000"/>
              <a:t>To ensure that CC operations still work effectively without breaking previous settings</a:t>
            </a:r>
            <a:endParaRPr sz="2000"/>
          </a:p>
        </p:txBody>
      </p:sp>
      <p:sp>
        <p:nvSpPr>
          <p:cNvPr id="228" name="Google Shape;228;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